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Canva Sans Bold" panose="020B0803030501040103"/>
      <p:bold r:id="rId19"/>
    </p:embeddedFont>
    <p:embeddedFont>
      <p:font typeface="Poppins Bold" panose="00000800000000000000"/>
      <p:bold r:id="rId20"/>
    </p:embeddedFont>
    <p:embeddedFont>
      <p:font typeface="Canva Sans" panose="020B0503030501040103"/>
      <p:regular r:id="rId21"/>
    </p:embeddedFont>
    <p:embeddedFont>
      <p:font typeface="Montserrat Bold" panose="00000800000000000000"/>
      <p:bold r:id="rId22"/>
    </p:embeddedFont>
    <p:embeddedFont>
      <p:font typeface="Montserrat Medium" panose="00000600000000000000"/>
      <p:regular r:id="rId23"/>
    </p:embeddedFont>
    <p:embeddedFont>
      <p:font typeface="Montserrat" panose="00000500000000000000"/>
      <p:regular r:id="rId24"/>
    </p:embeddedFont>
    <p:embeddedFont>
      <p:font typeface="Calibri" panose="020F050202020403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32.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jpeg"/><Relationship Id="rId3"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jpeg"/><Relationship Id="rId3" Type="http://schemas.openxmlformats.org/officeDocument/2006/relationships/image" Target="../media/image15.png"/><Relationship Id="rId2" Type="http://schemas.openxmlformats.org/officeDocument/2006/relationships/image" Target="../media/image8.sv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jpeg"/><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image" Target="../media/image19.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8.sv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8.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jpeg"/><Relationship Id="rId3" Type="http://schemas.openxmlformats.org/officeDocument/2006/relationships/image" Target="../media/image3.jpeg"/><Relationship Id="rId2" Type="http://schemas.openxmlformats.org/officeDocument/2006/relationships/image" Target="../media/image8.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10908338" y="2463914"/>
            <a:ext cx="4547910" cy="454791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FAC2A">
                    <a:alpha val="100000"/>
                  </a:srgbClr>
                </a:gs>
                <a:gs pos="100000">
                  <a:srgbClr val="005E00">
                    <a:alpha val="55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4075016">
            <a:off x="12262627" y="3625628"/>
            <a:ext cx="4892466" cy="489246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FAC2A">
                    <a:alpha val="100000"/>
                  </a:srgbClr>
                </a:gs>
                <a:gs pos="100000">
                  <a:srgbClr val="005E00">
                    <a:alpha val="55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9" name="Group 9"/>
          <p:cNvGrpSpPr/>
          <p:nvPr/>
        </p:nvGrpSpPr>
        <p:grpSpPr>
          <a:xfrm rot="0">
            <a:off x="12082616" y="2473884"/>
            <a:ext cx="3597977" cy="359797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5401" r="-5401"/>
              </a:stretch>
            </a:blipFill>
            <a:ln w="57150" cap="sq">
              <a:gradFill>
                <a:gsLst>
                  <a:gs pos="0">
                    <a:srgbClr val="FFFFEF">
                      <a:alpha val="100000"/>
                    </a:srgbClr>
                  </a:gs>
                  <a:gs pos="100000">
                    <a:srgbClr val="005E00">
                      <a:alpha val="5500"/>
                    </a:srgbClr>
                  </a:gs>
                </a:gsLst>
                <a:lin ang="0"/>
              </a:gradFill>
              <a:prstDash val="solid"/>
              <a:miter/>
            </a:ln>
          </p:spPr>
        </p:sp>
      </p:grpSp>
      <p:grpSp>
        <p:nvGrpSpPr>
          <p:cNvPr id="11" name="Group 11"/>
          <p:cNvGrpSpPr/>
          <p:nvPr/>
        </p:nvGrpSpPr>
        <p:grpSpPr>
          <a:xfrm rot="0">
            <a:off x="13526804" y="4379416"/>
            <a:ext cx="2829212" cy="282921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a:ln w="57150" cap="sq">
              <a:gradFill>
                <a:gsLst>
                  <a:gs pos="0">
                    <a:srgbClr val="FFFFEF">
                      <a:alpha val="100000"/>
                    </a:srgbClr>
                  </a:gs>
                  <a:gs pos="100000">
                    <a:srgbClr val="005E00">
                      <a:alpha val="5500"/>
                    </a:srgbClr>
                  </a:gs>
                </a:gsLst>
                <a:lin ang="0"/>
              </a:gradFill>
              <a:prstDash val="solid"/>
              <a:miter/>
            </a:ln>
          </p:spPr>
        </p:sp>
      </p:grpSp>
      <p:grpSp>
        <p:nvGrpSpPr>
          <p:cNvPr id="13" name="Group 13"/>
          <p:cNvGrpSpPr/>
          <p:nvPr/>
        </p:nvGrpSpPr>
        <p:grpSpPr>
          <a:xfrm rot="0">
            <a:off x="11132682" y="5223735"/>
            <a:ext cx="3576178" cy="357617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FAC2A">
                    <a:alpha val="100000"/>
                  </a:srgbClr>
                </a:gs>
                <a:gs pos="100000">
                  <a:srgbClr val="005E00">
                    <a:alpha val="5500"/>
                  </a:srgbClr>
                </a:gs>
              </a:gsLst>
              <a:lin ang="0"/>
            </a:gra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6" name="Group 16"/>
          <p:cNvGrpSpPr/>
          <p:nvPr/>
        </p:nvGrpSpPr>
        <p:grpSpPr>
          <a:xfrm rot="0">
            <a:off x="11879648" y="5337602"/>
            <a:ext cx="2829212" cy="282921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r="-24906"/>
              </a:stretch>
            </a:blipFill>
            <a:ln w="57150" cap="sq">
              <a:gradFill>
                <a:gsLst>
                  <a:gs pos="0">
                    <a:srgbClr val="FFFFEF">
                      <a:alpha val="100000"/>
                    </a:srgbClr>
                  </a:gs>
                  <a:gs pos="100000">
                    <a:srgbClr val="005E00">
                      <a:alpha val="5500"/>
                    </a:srgbClr>
                  </a:gs>
                </a:gsLst>
                <a:lin ang="0"/>
              </a:gradFill>
              <a:prstDash val="solid"/>
              <a:miter/>
            </a:ln>
          </p:spPr>
        </p:sp>
      </p:grpSp>
      <p:grpSp>
        <p:nvGrpSpPr>
          <p:cNvPr id="18" name="Group 18"/>
          <p:cNvGrpSpPr/>
          <p:nvPr/>
        </p:nvGrpSpPr>
        <p:grpSpPr>
          <a:xfrm rot="9058638">
            <a:off x="14386359" y="3547366"/>
            <a:ext cx="2139780" cy="21397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AFAC2A">
                    <a:alpha val="100000"/>
                  </a:srgbClr>
                </a:gs>
                <a:gs pos="100000">
                  <a:srgbClr val="005E00">
                    <a:alpha val="55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21" name="Freeform 21"/>
          <p:cNvSpPr/>
          <p:nvPr/>
        </p:nvSpPr>
        <p:spPr>
          <a:xfrm>
            <a:off x="1213103" y="2355953"/>
            <a:ext cx="1001291" cy="1058937"/>
          </a:xfrm>
          <a:custGeom>
            <a:avLst/>
            <a:gdLst/>
            <a:ahLst/>
            <a:cxnLst/>
            <a:rect l="l" t="t" r="r" b="b"/>
            <a:pathLst>
              <a:path w="1001291" h="1058937">
                <a:moveTo>
                  <a:pt x="0" y="0"/>
                </a:moveTo>
                <a:lnTo>
                  <a:pt x="1001291" y="0"/>
                </a:lnTo>
                <a:lnTo>
                  <a:pt x="1001291" y="1058937"/>
                </a:lnTo>
                <a:lnTo>
                  <a:pt x="0" y="10589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4100344" y="861946"/>
            <a:ext cx="484780" cy="512690"/>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0" y="51635"/>
            <a:ext cx="2214394" cy="4007034"/>
          </a:xfrm>
          <a:custGeom>
            <a:avLst/>
            <a:gdLst/>
            <a:ahLst/>
            <a:cxnLst/>
            <a:rect l="l" t="t" r="r" b="b"/>
            <a:pathLst>
              <a:path w="2214394" h="4007034">
                <a:moveTo>
                  <a:pt x="0" y="0"/>
                </a:moveTo>
                <a:lnTo>
                  <a:pt x="2214394" y="0"/>
                </a:lnTo>
                <a:lnTo>
                  <a:pt x="2214394" y="4007034"/>
                </a:lnTo>
                <a:lnTo>
                  <a:pt x="0" y="4007034"/>
                </a:lnTo>
                <a:lnTo>
                  <a:pt x="0" y="0"/>
                </a:lnTo>
                <a:close/>
              </a:path>
            </a:pathLst>
          </a:custGeom>
          <a:blipFill>
            <a:blip r:embed="rId9"/>
            <a:stretch>
              <a:fillRect r="-26667"/>
            </a:stretch>
          </a:blipFill>
        </p:spPr>
      </p:sp>
      <p:sp>
        <p:nvSpPr>
          <p:cNvPr id="24" name="TextBox 24"/>
          <p:cNvSpPr txBox="1"/>
          <p:nvPr/>
        </p:nvSpPr>
        <p:spPr>
          <a:xfrm>
            <a:off x="3022538" y="776221"/>
            <a:ext cx="9060078" cy="2386430"/>
          </a:xfrm>
          <a:prstGeom prst="rect">
            <a:avLst/>
          </a:prstGeom>
        </p:spPr>
        <p:txBody>
          <a:bodyPr lIns="0" tIns="0" rIns="0" bIns="0" rtlCol="0" anchor="t">
            <a:spAutoFit/>
          </a:bodyPr>
          <a:lstStyle/>
          <a:p>
            <a:pPr algn="ctr">
              <a:lnSpc>
                <a:spcPts val="6345"/>
              </a:lnSpc>
            </a:pPr>
            <a:r>
              <a:rPr lang="en-US" sz="4535" b="1">
                <a:solidFill>
                  <a:srgbClr val="FFDE59"/>
                </a:solidFill>
                <a:latin typeface="Canva Sans Bold" panose="020B0803030501040103"/>
                <a:ea typeface="Canva Sans Bold" panose="020B0803030501040103"/>
                <a:cs typeface="Canva Sans Bold" panose="020B0803030501040103"/>
                <a:sym typeface="Canva Sans Bold" panose="020B0803030501040103"/>
              </a:rPr>
              <a:t>MAIZE CROP YIELD PREDICTION AND ADVISORY SYSTEM </a:t>
            </a:r>
            <a:endParaRPr lang="en-US" sz="4535"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25" name="TextBox 25"/>
          <p:cNvSpPr txBox="1"/>
          <p:nvPr/>
        </p:nvSpPr>
        <p:spPr>
          <a:xfrm>
            <a:off x="1066528" y="4381725"/>
            <a:ext cx="9194304" cy="605103"/>
          </a:xfrm>
          <a:prstGeom prst="rect">
            <a:avLst/>
          </a:prstGeom>
        </p:spPr>
        <p:txBody>
          <a:bodyPr lIns="0" tIns="0" rIns="0" bIns="0" rtlCol="0" anchor="t">
            <a:spAutoFit/>
          </a:bodyPr>
          <a:lstStyle/>
          <a:p>
            <a:pPr algn="ctr">
              <a:lnSpc>
                <a:spcPts val="4970"/>
              </a:lnSpc>
            </a:pPr>
            <a:r>
              <a:rPr lang="en-US" sz="3550" b="1">
                <a:solidFill>
                  <a:srgbClr val="FFDE59"/>
                </a:solidFill>
                <a:latin typeface="Canva Sans Bold" panose="020B0803030501040103"/>
                <a:ea typeface="Canva Sans Bold" panose="020B0803030501040103"/>
                <a:cs typeface="Canva Sans Bold" panose="020B0803030501040103"/>
                <a:sym typeface="Canva Sans Bold" panose="020B0803030501040103"/>
              </a:rPr>
              <a:t>21/04428 NJOROGE HALDLINE  MUKAMI  </a:t>
            </a:r>
            <a:endParaRPr lang="en-US" sz="355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26" name="TextBox 26"/>
          <p:cNvSpPr txBox="1"/>
          <p:nvPr/>
        </p:nvSpPr>
        <p:spPr>
          <a:xfrm>
            <a:off x="1067053" y="6362874"/>
            <a:ext cx="7514927" cy="1363980"/>
          </a:xfrm>
          <a:prstGeom prst="rect">
            <a:avLst/>
          </a:prstGeom>
        </p:spPr>
        <p:txBody>
          <a:bodyPr lIns="0" tIns="0" rIns="0" bIns="0" rtlCol="0" anchor="t">
            <a:spAutoFit/>
          </a:bodyPr>
          <a:lstStyle/>
          <a:p>
            <a:pPr algn="ctr">
              <a:lnSpc>
                <a:spcPts val="5320"/>
              </a:lnSpc>
            </a:pPr>
            <a:r>
              <a:rPr lang="en-US" sz="3800" b="1">
                <a:solidFill>
                  <a:srgbClr val="FFDE59"/>
                </a:solidFill>
                <a:latin typeface="Canva Sans Bold" panose="020B0803030501040103"/>
                <a:ea typeface="Canva Sans Bold" panose="020B0803030501040103"/>
                <a:cs typeface="Canva Sans Bold" panose="020B0803030501040103"/>
                <a:sym typeface="Canva Sans Bold" panose="020B0803030501040103"/>
              </a:rPr>
              <a:t>BDS 4105 FINAL YEAR  PROJECT</a:t>
            </a:r>
            <a:endParaRPr lang="en-US" sz="38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27" name="TextBox 27"/>
          <p:cNvSpPr txBox="1"/>
          <p:nvPr/>
        </p:nvSpPr>
        <p:spPr>
          <a:xfrm>
            <a:off x="1219200" y="4991100"/>
            <a:ext cx="8188325" cy="1297305"/>
          </a:xfrm>
          <a:prstGeom prst="rect">
            <a:avLst/>
          </a:prstGeom>
        </p:spPr>
        <p:txBody>
          <a:bodyPr wrap="square" lIns="0" tIns="0" rIns="0" bIns="0" rtlCol="0" anchor="t">
            <a:spAutoFit/>
          </a:bodyPr>
          <a:lstStyle/>
          <a:p>
            <a:pPr algn="ctr">
              <a:lnSpc>
                <a:spcPts val="5060"/>
              </a:lnSpc>
            </a:pPr>
            <a:r>
              <a:rPr lang="en-US" sz="3615" b="1">
                <a:solidFill>
                  <a:srgbClr val="FFDE59"/>
                </a:solidFill>
                <a:latin typeface="Canva Sans Bold" panose="020B0803030501040103"/>
                <a:ea typeface="Canva Sans Bold" panose="020B0803030501040103"/>
                <a:cs typeface="Canva Sans Bold" panose="020B0803030501040103"/>
                <a:sym typeface="Canva Sans Bold" panose="020B0803030501040103"/>
              </a:rPr>
              <a:t>PROJECT SUPERVISOR:GLADYS MANGE </a:t>
            </a:r>
            <a:endParaRPr lang="en-US" sz="3615"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28" name="TextBox 28"/>
          <p:cNvSpPr txBox="1"/>
          <p:nvPr/>
        </p:nvSpPr>
        <p:spPr>
          <a:xfrm>
            <a:off x="152391" y="7810608"/>
            <a:ext cx="10531088" cy="1216011"/>
          </a:xfrm>
          <a:prstGeom prst="rect">
            <a:avLst/>
          </a:prstGeom>
        </p:spPr>
        <p:txBody>
          <a:bodyPr lIns="0" tIns="0" rIns="0" bIns="0" rtlCol="0" anchor="t">
            <a:spAutoFit/>
          </a:bodyPr>
          <a:lstStyle/>
          <a:p>
            <a:pPr algn="ctr">
              <a:lnSpc>
                <a:spcPts val="4900"/>
              </a:lnSpc>
            </a:pPr>
            <a:r>
              <a:rPr lang="en-US" sz="3500" b="1">
                <a:solidFill>
                  <a:srgbClr val="FFDE59"/>
                </a:solidFill>
                <a:latin typeface="Canva Sans Bold" panose="020B0803030501040103"/>
                <a:ea typeface="Canva Sans Bold" panose="020B0803030501040103"/>
                <a:cs typeface="Canva Sans Bold" panose="020B0803030501040103"/>
                <a:sym typeface="Canva Sans Bold" panose="020B0803030501040103"/>
              </a:rPr>
              <a:t>MAIZE CROP YIELD PREDICTION AND ADVISORY SYSTEM</a:t>
            </a:r>
            <a:endParaRPr lang="en-US" sz="35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a:off x="276225" y="325862"/>
            <a:ext cx="484780" cy="512690"/>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077075" y="2733494"/>
            <a:ext cx="644575" cy="681685"/>
          </a:xfrm>
          <a:custGeom>
            <a:avLst/>
            <a:gdLst/>
            <a:ahLst/>
            <a:cxnLst/>
            <a:rect l="l" t="t" r="r" b="b"/>
            <a:pathLst>
              <a:path w="644575" h="681685">
                <a:moveTo>
                  <a:pt x="0" y="0"/>
                </a:moveTo>
                <a:lnTo>
                  <a:pt x="644575" y="0"/>
                </a:lnTo>
                <a:lnTo>
                  <a:pt x="644575" y="681685"/>
                </a:lnTo>
                <a:lnTo>
                  <a:pt x="0" y="6816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077075" y="1028700"/>
            <a:ext cx="644575" cy="681685"/>
          </a:xfrm>
          <a:custGeom>
            <a:avLst/>
            <a:gdLst/>
            <a:ahLst/>
            <a:cxnLst/>
            <a:rect l="l" t="t" r="r" b="b"/>
            <a:pathLst>
              <a:path w="644575" h="681685">
                <a:moveTo>
                  <a:pt x="0" y="0"/>
                </a:moveTo>
                <a:lnTo>
                  <a:pt x="644575" y="0"/>
                </a:lnTo>
                <a:lnTo>
                  <a:pt x="644575" y="681685"/>
                </a:lnTo>
                <a:lnTo>
                  <a:pt x="0" y="6816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077075" y="4141053"/>
            <a:ext cx="644575" cy="681685"/>
          </a:xfrm>
          <a:custGeom>
            <a:avLst/>
            <a:gdLst/>
            <a:ahLst/>
            <a:cxnLst/>
            <a:rect l="l" t="t" r="r" b="b"/>
            <a:pathLst>
              <a:path w="644575" h="681685">
                <a:moveTo>
                  <a:pt x="0" y="0"/>
                </a:moveTo>
                <a:lnTo>
                  <a:pt x="644575" y="0"/>
                </a:lnTo>
                <a:lnTo>
                  <a:pt x="644575" y="681685"/>
                </a:lnTo>
                <a:lnTo>
                  <a:pt x="0" y="6816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3508313" y="6158173"/>
            <a:ext cx="3629271" cy="3529411"/>
            <a:chOff x="0" y="0"/>
            <a:chExt cx="871953" cy="847961"/>
          </a:xfrm>
        </p:grpSpPr>
        <p:sp>
          <p:nvSpPr>
            <p:cNvPr id="8" name="Freeform 8"/>
            <p:cNvSpPr/>
            <p:nvPr/>
          </p:nvSpPr>
          <p:spPr>
            <a:xfrm>
              <a:off x="0" y="0"/>
              <a:ext cx="871953" cy="847961"/>
            </a:xfrm>
            <a:custGeom>
              <a:avLst/>
              <a:gdLst/>
              <a:ahLst/>
              <a:cxnLst/>
              <a:rect l="l" t="t" r="r" b="b"/>
              <a:pathLst>
                <a:path w="871953" h="847961">
                  <a:moveTo>
                    <a:pt x="435976" y="0"/>
                  </a:moveTo>
                  <a:cubicBezTo>
                    <a:pt x="195193" y="0"/>
                    <a:pt x="0" y="189822"/>
                    <a:pt x="0" y="423980"/>
                  </a:cubicBezTo>
                  <a:cubicBezTo>
                    <a:pt x="0" y="658138"/>
                    <a:pt x="195193" y="847961"/>
                    <a:pt x="435976" y="847961"/>
                  </a:cubicBezTo>
                  <a:cubicBezTo>
                    <a:pt x="676759" y="847961"/>
                    <a:pt x="871953" y="658138"/>
                    <a:pt x="871953" y="423980"/>
                  </a:cubicBezTo>
                  <a:cubicBezTo>
                    <a:pt x="871953" y="189822"/>
                    <a:pt x="676759" y="0"/>
                    <a:pt x="435976" y="0"/>
                  </a:cubicBezTo>
                  <a:close/>
                </a:path>
              </a:pathLst>
            </a:custGeom>
            <a:blipFill>
              <a:blip r:embed="rId4"/>
              <a:stretch>
                <a:fillRect t="-1414" b="-1414"/>
              </a:stretch>
            </a:blipFill>
            <a:ln w="57150" cap="sq">
              <a:gradFill>
                <a:gsLst>
                  <a:gs pos="0">
                    <a:srgbClr val="FFFFEF">
                      <a:alpha val="100000"/>
                    </a:srgbClr>
                  </a:gs>
                  <a:gs pos="100000">
                    <a:srgbClr val="005E00">
                      <a:alpha val="5500"/>
                    </a:srgbClr>
                  </a:gs>
                </a:gsLst>
                <a:lin ang="0"/>
              </a:gradFill>
              <a:prstDash val="solid"/>
              <a:miter/>
            </a:ln>
          </p:spPr>
        </p:sp>
      </p:grpSp>
      <p:grpSp>
        <p:nvGrpSpPr>
          <p:cNvPr id="9" name="Group 9"/>
          <p:cNvGrpSpPr/>
          <p:nvPr/>
        </p:nvGrpSpPr>
        <p:grpSpPr>
          <a:xfrm rot="0">
            <a:off x="276225" y="2733494"/>
            <a:ext cx="3676650" cy="36766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38495" b="-38495"/>
              </a:stretch>
            </a:blipFill>
            <a:ln w="57150" cap="sq">
              <a:gradFill>
                <a:gsLst>
                  <a:gs pos="0">
                    <a:srgbClr val="FFFFEF">
                      <a:alpha val="100000"/>
                    </a:srgbClr>
                  </a:gs>
                  <a:gs pos="100000">
                    <a:srgbClr val="005E00">
                      <a:alpha val="5500"/>
                    </a:srgbClr>
                  </a:gs>
                </a:gsLst>
                <a:lin ang="0"/>
              </a:gradFill>
              <a:prstDash val="solid"/>
              <a:miter/>
            </a:ln>
          </p:spPr>
        </p:sp>
      </p:grpSp>
      <p:graphicFrame>
        <p:nvGraphicFramePr>
          <p:cNvPr id="11" name="Table 11"/>
          <p:cNvGraphicFramePr>
            <a:graphicFrameLocks noGrp="1"/>
          </p:cNvGraphicFramePr>
          <p:nvPr/>
        </p:nvGraphicFramePr>
        <p:xfrm>
          <a:off x="8082535" y="938578"/>
          <a:ext cx="9986616" cy="8749006"/>
        </p:xfrm>
        <a:graphic>
          <a:graphicData uri="http://schemas.openxmlformats.org/drawingml/2006/table">
            <a:tbl>
              <a:tblPr/>
              <a:tblGrid>
                <a:gridCol w="3789686"/>
                <a:gridCol w="4226331"/>
                <a:gridCol w="1970599"/>
              </a:tblGrid>
              <a:tr h="1769793">
                <a:tc>
                  <a:txBody>
                    <a:bodyPr rtlCol="0"/>
                    <a:lstStyle/>
                    <a:p>
                      <a:pPr algn="ctr">
                        <a:lnSpc>
                          <a:spcPts val="3640"/>
                        </a:lnSpc>
                        <a:defRPr/>
                      </a:pPr>
                      <a:r>
                        <a:rPr lang="en-US" sz="2600" b="1">
                          <a:solidFill>
                            <a:srgbClr val="000000"/>
                          </a:solidFill>
                          <a:latin typeface="Canva Sans Bold" panose="020B0803030501040103"/>
                          <a:ea typeface="Canva Sans Bold" panose="020B0803030501040103"/>
                          <a:cs typeface="Canva Sans Bold" panose="020B0803030501040103"/>
                          <a:sym typeface="Canva Sans Bold" panose="020B0803030501040103"/>
                        </a:rPr>
                        <a:t>CATEGORY </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3360"/>
                        </a:lnSpc>
                        <a:defRPr/>
                      </a:pPr>
                      <a:r>
                        <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rPr>
                        <a:t>DESCRIPTION</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2940"/>
                        </a:lnSpc>
                        <a:defRPr/>
                      </a:pPr>
                      <a:r>
                        <a:rPr lang="en-US" sz="2100" b="1">
                          <a:solidFill>
                            <a:srgbClr val="000000"/>
                          </a:solidFill>
                          <a:latin typeface="Canva Sans Bold" panose="020B0803030501040103"/>
                          <a:ea typeface="Canva Sans Bold" panose="020B0803030501040103"/>
                          <a:cs typeface="Canva Sans Bold" panose="020B0803030501040103"/>
                          <a:sym typeface="Canva Sans Bold" panose="020B0803030501040103"/>
                        </a:rPr>
                        <a:t>ESTIMATED COST(KHS)</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r>
              <a:tr h="1501024">
                <a:tc>
                  <a:txBody>
                    <a:bodyPr rtlCol="0"/>
                    <a:lstStyle/>
                    <a:p>
                      <a:pPr algn="ctr">
                        <a:lnSpc>
                          <a:spcPts val="3220"/>
                        </a:lnSpc>
                        <a:defRPr/>
                      </a:pPr>
                      <a:r>
                        <a:rPr lang="en-US" sz="2300" b="1">
                          <a:solidFill>
                            <a:srgbClr val="000000"/>
                          </a:solidFill>
                          <a:latin typeface="Canva Sans Bold" panose="020B0803030501040103"/>
                          <a:ea typeface="Canva Sans Bold" panose="020B0803030501040103"/>
                          <a:cs typeface="Canva Sans Bold" panose="020B0803030501040103"/>
                          <a:sym typeface="Canva Sans Bold" panose="020B0803030501040103"/>
                        </a:rPr>
                        <a:t>HARDWARE</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2380"/>
                        </a:lnSpc>
                        <a:defRPr/>
                      </a:pPr>
                      <a:r>
                        <a:rPr lang="en-US" sz="1700" b="1">
                          <a:solidFill>
                            <a:srgbClr val="000000"/>
                          </a:solidFill>
                          <a:latin typeface="Canva Sans Bold" panose="020B0803030501040103"/>
                          <a:ea typeface="Canva Sans Bold" panose="020B0803030501040103"/>
                          <a:cs typeface="Canva Sans Bold" panose="020B0803030501040103"/>
                          <a:sym typeface="Canva Sans Bold" panose="020B0803030501040103"/>
                        </a:rPr>
                        <a:t>Personal laptop for data analysis, modeling, and system development (already available)</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4340"/>
                        </a:lnSpc>
                        <a:defRPr/>
                      </a:pPr>
                      <a:r>
                        <a:rPr lang="en-US" sz="3100">
                          <a:solidFill>
                            <a:srgbClr val="000000"/>
                          </a:solidFill>
                          <a:latin typeface="Canva Sans" panose="020B0503030501040103"/>
                          <a:ea typeface="Canva Sans" panose="020B0503030501040103"/>
                          <a:cs typeface="Canva Sans" panose="020B0503030501040103"/>
                          <a:sym typeface="Canva Sans" panose="020B0503030501040103"/>
                        </a:rPr>
                        <a:t>0</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r>
              <a:tr h="1051812">
                <a:tc>
                  <a:txBody>
                    <a:bodyPr rtlCol="0"/>
                    <a:lstStyle/>
                    <a:p>
                      <a:pPr algn="ctr">
                        <a:lnSpc>
                          <a:spcPts val="2940"/>
                        </a:lnSpc>
                        <a:defRPr/>
                      </a:pPr>
                      <a:r>
                        <a:rPr lang="en-US" sz="2100" b="1">
                          <a:solidFill>
                            <a:srgbClr val="000000"/>
                          </a:solidFill>
                          <a:latin typeface="Canva Sans Bold" panose="020B0803030501040103"/>
                          <a:ea typeface="Canva Sans Bold" panose="020B0803030501040103"/>
                          <a:cs typeface="Canva Sans Bold" panose="020B0803030501040103"/>
                          <a:sym typeface="Canva Sans Bold" panose="020B0803030501040103"/>
                        </a:rPr>
                        <a:t>SOFTWARE&amp;TOOLS</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l">
                        <a:lnSpc>
                          <a:spcPts val="1960"/>
                        </a:lnSpc>
                        <a:defRPr/>
                      </a:pPr>
                      <a:r>
                        <a:rPr lang="en-US" sz="1400" b="1">
                          <a:solidFill>
                            <a:srgbClr val="000000"/>
                          </a:solidFill>
                          <a:latin typeface="Canva Sans Bold" panose="020B0803030501040103"/>
                          <a:ea typeface="Canva Sans Bold" panose="020B0803030501040103"/>
                          <a:cs typeface="Canva Sans Bold" panose="020B0803030501040103"/>
                          <a:sym typeface="Canva Sans Bold" panose="020B0803030501040103"/>
                        </a:rPr>
                        <a:t>Python, Streamlit, Scikit-learn, Plotly, Folium — all open-source and free</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3780"/>
                        </a:lnSpc>
                        <a:defRPr/>
                      </a:pPr>
                      <a:r>
                        <a:rPr lang="en-US" sz="2700">
                          <a:solidFill>
                            <a:srgbClr val="000000"/>
                          </a:solidFill>
                          <a:latin typeface="Canva Sans" panose="020B0503030501040103"/>
                          <a:ea typeface="Canva Sans" panose="020B0503030501040103"/>
                          <a:cs typeface="Canva Sans" panose="020B0503030501040103"/>
                          <a:sym typeface="Canva Sans" panose="020B0503030501040103"/>
                        </a:rPr>
                        <a:t>0</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r>
              <a:tr h="1402416">
                <a:tc>
                  <a:txBody>
                    <a:bodyPr rtlCol="0"/>
                    <a:lstStyle/>
                    <a:p>
                      <a:pPr algn="ctr">
                        <a:lnSpc>
                          <a:spcPts val="3360"/>
                        </a:lnSpc>
                        <a:defRPr/>
                      </a:pPr>
                      <a:r>
                        <a:rPr lang="en-US" sz="2400" b="1">
                          <a:solidFill>
                            <a:srgbClr val="000000"/>
                          </a:solidFill>
                          <a:latin typeface="Canva Sans Bold" panose="020B0803030501040103"/>
                          <a:ea typeface="Canva Sans Bold" panose="020B0803030501040103"/>
                          <a:cs typeface="Canva Sans Bold" panose="020B0803030501040103"/>
                          <a:sym typeface="Canva Sans Bold" panose="020B0803030501040103"/>
                        </a:rPr>
                        <a:t>DATA SOURCES</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2100"/>
                        </a:lnSpc>
                        <a:defRPr/>
                      </a:pPr>
                      <a:r>
                        <a:rPr lang="en-US" sz="1500" b="1">
                          <a:solidFill>
                            <a:srgbClr val="000000"/>
                          </a:solidFill>
                          <a:latin typeface="Canva Sans Bold" panose="020B0803030501040103"/>
                          <a:ea typeface="Canva Sans Bold" panose="020B0803030501040103"/>
                          <a:cs typeface="Canva Sans Bold" panose="020B0803030501040103"/>
                          <a:sym typeface="Canva Sans Bold" panose="020B0803030501040103"/>
                        </a:rPr>
                        <a:t>Open agricultural datasets from FAO, NASA POWER, and SoilGrids/OpenLandMap</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3640"/>
                        </a:lnSpc>
                        <a:defRPr/>
                      </a:pPr>
                      <a:r>
                        <a:rPr lang="en-US" sz="2600">
                          <a:solidFill>
                            <a:srgbClr val="000000"/>
                          </a:solidFill>
                          <a:latin typeface="Canva Sans" panose="020B0503030501040103"/>
                          <a:ea typeface="Canva Sans" panose="020B0503030501040103"/>
                          <a:cs typeface="Canva Sans" panose="020B0503030501040103"/>
                          <a:sym typeface="Canva Sans" panose="020B0503030501040103"/>
                        </a:rPr>
                        <a:t>0</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r>
              <a:tr h="1051812">
                <a:tc>
                  <a:txBody>
                    <a:bodyPr rtlCol="0"/>
                    <a:lstStyle/>
                    <a:p>
                      <a:pPr algn="ctr">
                        <a:lnSpc>
                          <a:spcPts val="2800"/>
                        </a:lnSpc>
                        <a:defRPr/>
                      </a:pPr>
                      <a:r>
                        <a:rPr lang="en-US" sz="2000" b="1">
                          <a:solidFill>
                            <a:srgbClr val="000000"/>
                          </a:solidFill>
                          <a:latin typeface="Canva Sans Bold" panose="020B0803030501040103"/>
                          <a:ea typeface="Canva Sans Bold" panose="020B0803030501040103"/>
                          <a:cs typeface="Canva Sans Bold" panose="020B0803030501040103"/>
                          <a:sym typeface="Canva Sans Bold" panose="020B0803030501040103"/>
                        </a:rPr>
                        <a:t>INTERNET&amp;HOSTING</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l">
                        <a:lnSpc>
                          <a:spcPts val="1960"/>
                        </a:lnSpc>
                        <a:defRPr/>
                      </a:pPr>
                      <a:r>
                        <a:rPr lang="en-US" sz="1400" b="1">
                          <a:solidFill>
                            <a:srgbClr val="000000"/>
                          </a:solidFill>
                          <a:latin typeface="Canva Sans Bold" panose="020B0803030501040103"/>
                          <a:ea typeface="Canva Sans Bold" panose="020B0803030501040103"/>
                          <a:cs typeface="Canva Sans Bold" panose="020B0803030501040103"/>
                          <a:sym typeface="Canva Sans Bold" panose="020B0803030501040103"/>
                        </a:rPr>
                        <a:t>Internet access for research, data collection, model testing, and deployment</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2800"/>
                        </a:lnSpc>
                        <a:defRPr/>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2000</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r>
              <a:tr h="1073725">
                <a:tc>
                  <a:txBody>
                    <a:bodyPr rtlCol="0"/>
                    <a:lstStyle/>
                    <a:p>
                      <a:pPr algn="ctr">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MISCELLANEOUS EXPENSES</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l">
                        <a:lnSpc>
                          <a:spcPts val="2100"/>
                        </a:lnSpc>
                        <a:defRPr/>
                      </a:pPr>
                      <a:r>
                        <a:rPr lang="en-US" sz="1500" b="1">
                          <a:solidFill>
                            <a:srgbClr val="000000"/>
                          </a:solidFill>
                          <a:latin typeface="Canva Sans Bold" panose="020B0803030501040103"/>
                          <a:ea typeface="Canva Sans Bold" panose="020B0803030501040103"/>
                          <a:cs typeface="Canva Sans Bold" panose="020B0803030501040103"/>
                          <a:sym typeface="Canva Sans Bold" panose="020B0803030501040103"/>
                        </a:rPr>
                        <a:t>Printing, documentation, and minor operational or communication costs</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2800"/>
                        </a:lnSpc>
                        <a:defRPr/>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1500</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r>
              <a:tr h="898423">
                <a:tc>
                  <a:txBody>
                    <a:bodyPr rtlCol="0"/>
                    <a:lstStyle/>
                    <a:p>
                      <a:pPr algn="ctr">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TOTAL ESTIMATED COST</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2100"/>
                        </a:lnSpc>
                        <a:defRPr/>
                      </a:pP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c>
                  <a:txBody>
                    <a:bodyPr rtlCol="0"/>
                    <a:lstStyle/>
                    <a:p>
                      <a:pPr algn="ctr">
                        <a:lnSpc>
                          <a:spcPts val="2800"/>
                        </a:lnSpc>
                        <a:defRPr/>
                      </a:pPr>
                      <a:r>
                        <a:rPr lang="en-US" sz="2000">
                          <a:solidFill>
                            <a:srgbClr val="000000"/>
                          </a:solidFill>
                          <a:latin typeface="Canva Sans" panose="020B0503030501040103"/>
                          <a:ea typeface="Canva Sans" panose="020B0503030501040103"/>
                          <a:cs typeface="Canva Sans" panose="020B0503030501040103"/>
                          <a:sym typeface="Canva Sans" panose="020B0503030501040103"/>
                        </a:rPr>
                        <a:t>3500</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92C730"/>
                    </a:solidFill>
                  </a:tcPr>
                </a:tc>
              </a:tr>
            </a:tbl>
          </a:graphicData>
        </a:graphic>
      </p:graphicFrame>
      <p:sp>
        <p:nvSpPr>
          <p:cNvPr id="12" name="Freeform 12"/>
          <p:cNvSpPr/>
          <p:nvPr/>
        </p:nvSpPr>
        <p:spPr>
          <a:xfrm>
            <a:off x="7077075" y="5330062"/>
            <a:ext cx="644575" cy="681685"/>
          </a:xfrm>
          <a:custGeom>
            <a:avLst/>
            <a:gdLst/>
            <a:ahLst/>
            <a:cxnLst/>
            <a:rect l="l" t="t" r="r" b="b"/>
            <a:pathLst>
              <a:path w="644575" h="681685">
                <a:moveTo>
                  <a:pt x="0" y="0"/>
                </a:moveTo>
                <a:lnTo>
                  <a:pt x="644575" y="0"/>
                </a:lnTo>
                <a:lnTo>
                  <a:pt x="644575" y="681685"/>
                </a:lnTo>
                <a:lnTo>
                  <a:pt x="0" y="6816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7249953" y="6735611"/>
            <a:ext cx="604886" cy="639711"/>
          </a:xfrm>
          <a:custGeom>
            <a:avLst/>
            <a:gdLst/>
            <a:ahLst/>
            <a:cxnLst/>
            <a:rect l="l" t="t" r="r" b="b"/>
            <a:pathLst>
              <a:path w="604886" h="639711">
                <a:moveTo>
                  <a:pt x="0" y="0"/>
                </a:moveTo>
                <a:lnTo>
                  <a:pt x="604886" y="0"/>
                </a:lnTo>
                <a:lnTo>
                  <a:pt x="604886" y="639710"/>
                </a:lnTo>
                <a:lnTo>
                  <a:pt x="0" y="6397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7229721" y="7926630"/>
            <a:ext cx="645352" cy="682506"/>
          </a:xfrm>
          <a:custGeom>
            <a:avLst/>
            <a:gdLst/>
            <a:ahLst/>
            <a:cxnLst/>
            <a:rect l="l" t="t" r="r" b="b"/>
            <a:pathLst>
              <a:path w="645352" h="682506">
                <a:moveTo>
                  <a:pt x="0" y="0"/>
                </a:moveTo>
                <a:lnTo>
                  <a:pt x="645351" y="0"/>
                </a:lnTo>
                <a:lnTo>
                  <a:pt x="645351" y="682506"/>
                </a:lnTo>
                <a:lnTo>
                  <a:pt x="0" y="682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7257086" y="8945988"/>
            <a:ext cx="590621" cy="624624"/>
          </a:xfrm>
          <a:custGeom>
            <a:avLst/>
            <a:gdLst/>
            <a:ahLst/>
            <a:cxnLst/>
            <a:rect l="l" t="t" r="r" b="b"/>
            <a:pathLst>
              <a:path w="590621" h="624624">
                <a:moveTo>
                  <a:pt x="0" y="0"/>
                </a:moveTo>
                <a:lnTo>
                  <a:pt x="590621" y="0"/>
                </a:lnTo>
                <a:lnTo>
                  <a:pt x="590621" y="624624"/>
                </a:lnTo>
                <a:lnTo>
                  <a:pt x="0" y="62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28700" y="455546"/>
            <a:ext cx="5918482" cy="383006"/>
          </a:xfrm>
          <a:prstGeom prst="rect">
            <a:avLst/>
          </a:prstGeom>
        </p:spPr>
        <p:txBody>
          <a:bodyPr lIns="0" tIns="0" rIns="0" bIns="0" rtlCol="0" anchor="t">
            <a:spAutoFit/>
          </a:bodyPr>
          <a:lstStyle/>
          <a:p>
            <a:pPr algn="l">
              <a:lnSpc>
                <a:spcPts val="2845"/>
              </a:lnSpc>
            </a:pPr>
            <a:r>
              <a:rPr lang="en-US" sz="3195" b="1">
                <a:solidFill>
                  <a:srgbClr val="FFDE59"/>
                </a:solidFill>
                <a:latin typeface="Montserrat Bold" panose="00000800000000000000"/>
                <a:ea typeface="Montserrat Bold" panose="00000800000000000000"/>
                <a:cs typeface="Montserrat Bold" panose="00000800000000000000"/>
                <a:sym typeface="Montserrat Bold" panose="00000800000000000000"/>
              </a:rPr>
              <a:t>BUDGET AND RESOURCES</a:t>
            </a:r>
            <a:endParaRPr lang="en-US" sz="319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276225" y="990600"/>
            <a:ext cx="6800850" cy="1563568"/>
          </a:xfrm>
          <a:prstGeom prst="rect">
            <a:avLst/>
          </a:prstGeom>
        </p:spPr>
        <p:txBody>
          <a:bodyPr lIns="0" tIns="0" rIns="0" bIns="0" rtlCol="0" anchor="t">
            <a:spAutoFit/>
          </a:bodyPr>
          <a:lstStyle/>
          <a:p>
            <a:pPr algn="ctr">
              <a:lnSpc>
                <a:spcPts val="2545"/>
              </a:lnSpc>
              <a:spcBef>
                <a:spcPct val="0"/>
              </a:spcBef>
            </a:pPr>
            <a:r>
              <a:rPr lang="en-US" sz="1815" b="1">
                <a:solidFill>
                  <a:srgbClr val="FFDE59"/>
                </a:solidFill>
                <a:latin typeface="Montserrat Medium" panose="00000600000000000000"/>
                <a:ea typeface="Montserrat Medium" panose="00000600000000000000"/>
                <a:cs typeface="Montserrat Medium" panose="00000600000000000000"/>
                <a:sym typeface="Montserrat Medium" panose="00000600000000000000"/>
              </a:rPr>
              <a:t>The implementation of the Crop Yield Prediction and Advisory System (CYPAS) requires minimal financial input since most tools, datasets, and hardware resources are readily available. The main costs arise from internet usage and general project logistics.</a:t>
            </a:r>
            <a:endParaRPr lang="en-US" sz="1815" b="1">
              <a:solidFill>
                <a:srgbClr val="FFDE59"/>
              </a:solidFill>
              <a:latin typeface="Montserrat Medium" panose="00000600000000000000"/>
              <a:ea typeface="Montserrat Medium" panose="00000600000000000000"/>
              <a:cs typeface="Montserrat Medium" panose="00000600000000000000"/>
              <a:sym typeface="Montserrat Medium" panose="000006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543920" y="516010"/>
            <a:ext cx="484780" cy="512690"/>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303033" y="2007361"/>
            <a:ext cx="6272277" cy="627227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987" r="-38987"/>
              </a:stretch>
            </a:blipFill>
            <a:ln w="57150" cap="sq">
              <a:gradFill>
                <a:gsLst>
                  <a:gs pos="0">
                    <a:srgbClr val="FFFFEF">
                      <a:alpha val="100000"/>
                    </a:srgbClr>
                  </a:gs>
                  <a:gs pos="100000">
                    <a:srgbClr val="005E00">
                      <a:alpha val="5500"/>
                    </a:srgbClr>
                  </a:gs>
                </a:gsLst>
                <a:lin ang="0"/>
              </a:gradFill>
              <a:prstDash val="solid"/>
              <a:miter/>
            </a:ln>
          </p:spPr>
        </p:sp>
      </p:grpSp>
      <p:grpSp>
        <p:nvGrpSpPr>
          <p:cNvPr id="6" name="Group 6"/>
          <p:cNvGrpSpPr/>
          <p:nvPr/>
        </p:nvGrpSpPr>
        <p:grpSpPr>
          <a:xfrm rot="0">
            <a:off x="0" y="4381527"/>
            <a:ext cx="3028377" cy="302837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00" r="-25000"/>
              </a:stretch>
            </a:blipFill>
            <a:ln w="57150" cap="sq">
              <a:gradFill>
                <a:gsLst>
                  <a:gs pos="0">
                    <a:srgbClr val="FFFFEF">
                      <a:alpha val="100000"/>
                    </a:srgbClr>
                  </a:gs>
                  <a:gs pos="100000">
                    <a:srgbClr val="005E00">
                      <a:alpha val="5500"/>
                    </a:srgbClr>
                  </a:gs>
                </a:gsLst>
                <a:lin ang="5400000"/>
              </a:gradFill>
              <a:prstDash val="solid"/>
              <a:miter/>
            </a:ln>
          </p:spPr>
        </p:sp>
      </p:grpSp>
      <p:graphicFrame>
        <p:nvGraphicFramePr>
          <p:cNvPr id="8" name="Table 8"/>
          <p:cNvGraphicFramePr>
            <a:graphicFrameLocks noGrp="1"/>
          </p:cNvGraphicFramePr>
          <p:nvPr/>
        </p:nvGraphicFramePr>
        <p:xfrm>
          <a:off x="6782447" y="105098"/>
          <a:ext cx="11094037" cy="9766681"/>
        </p:xfrm>
        <a:graphic>
          <a:graphicData uri="http://schemas.openxmlformats.org/drawingml/2006/table">
            <a:tbl>
              <a:tblPr/>
              <a:tblGrid>
                <a:gridCol w="643258"/>
                <a:gridCol w="1715558"/>
                <a:gridCol w="1501643"/>
                <a:gridCol w="1544361"/>
                <a:gridCol w="1444294"/>
                <a:gridCol w="1507093"/>
                <a:gridCol w="1283805"/>
                <a:gridCol w="1454025"/>
              </a:tblGrid>
              <a:tr h="1046973">
                <a:tc>
                  <a:txBody>
                    <a:bodyPr rtlCol="0"/>
                    <a:lstStyle/>
                    <a:p>
                      <a:pPr algn="l">
                        <a:lnSpc>
                          <a:spcPts val="2605"/>
                        </a:lnSpc>
                        <a:defRPr/>
                      </a:pPr>
                      <a:r>
                        <a:rPr lang="en-US" sz="1860">
                          <a:solidFill>
                            <a:srgbClr val="FFDE59"/>
                          </a:solidFill>
                          <a:latin typeface="Canva Sans" panose="020B0503030501040103"/>
                          <a:ea typeface="Canva Sans" panose="020B0503030501040103"/>
                          <a:cs typeface="Canva Sans" panose="020B0503030501040103"/>
                          <a:sym typeface="Canva Sans" panose="020B0503030501040103"/>
                        </a:rPr>
                        <a:t>NO</a:t>
                      </a:r>
                      <a:r>
                        <a:rPr lang="en-US" sz="1860">
                          <a:solidFill>
                            <a:srgbClr val="121212"/>
                          </a:solidFill>
                          <a:latin typeface="Canva Sans" panose="020B0503030501040103"/>
                          <a:ea typeface="Canva Sans" panose="020B0503030501040103"/>
                          <a:cs typeface="Canva Sans" panose="020B0503030501040103"/>
                          <a:sym typeface="Canva Sans" panose="020B0503030501040103"/>
                        </a:rPr>
                        <a:t>NO</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325"/>
                        </a:lnSpc>
                        <a:defRPr/>
                      </a:pPr>
                      <a:r>
                        <a:rPr lang="en-US" sz="1660">
                          <a:solidFill>
                            <a:srgbClr val="121212"/>
                          </a:solidFill>
                          <a:latin typeface="Canva Sans" panose="020B0503030501040103"/>
                          <a:ea typeface="Canva Sans" panose="020B0503030501040103"/>
                          <a:cs typeface="Canva Sans" panose="020B0503030501040103"/>
                          <a:sym typeface="Canva Sans" panose="020B0503030501040103"/>
                        </a:rPr>
                        <a:t>T</a:t>
                      </a:r>
                      <a:r>
                        <a:rPr lang="en-US" sz="1660">
                          <a:solidFill>
                            <a:srgbClr val="FFDE59"/>
                          </a:solidFill>
                          <a:latin typeface="Canva Sans" panose="020B0503030501040103"/>
                          <a:ea typeface="Canva Sans" panose="020B0503030501040103"/>
                          <a:cs typeface="Canva Sans" panose="020B0503030501040103"/>
                          <a:sym typeface="Canva Sans" panose="020B0503030501040103"/>
                        </a:rPr>
                        <a:t>TASK</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465"/>
                        </a:lnSpc>
                        <a:defRPr/>
                      </a:pPr>
                      <a:r>
                        <a:rPr lang="en-US" sz="1760">
                          <a:solidFill>
                            <a:srgbClr val="FFDE59"/>
                          </a:solidFill>
                          <a:latin typeface="Canva Sans" panose="020B0503030501040103"/>
                          <a:ea typeface="Canva Sans" panose="020B0503030501040103"/>
                          <a:cs typeface="Canva Sans" panose="020B0503030501040103"/>
                          <a:sym typeface="Canva Sans" panose="020B0503030501040103"/>
                        </a:rPr>
                        <a:t>DURATION</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325"/>
                        </a:lnSpc>
                        <a:defRPr/>
                      </a:pPr>
                      <a:r>
                        <a:rPr lang="en-US" sz="1660">
                          <a:solidFill>
                            <a:srgbClr val="121212"/>
                          </a:solidFill>
                          <a:latin typeface="Canva Sans" panose="020B0503030501040103"/>
                          <a:ea typeface="Canva Sans" panose="020B0503030501040103"/>
                          <a:cs typeface="Canva Sans" panose="020B0503030501040103"/>
                          <a:sym typeface="Canva Sans" panose="020B0503030501040103"/>
                        </a:rPr>
                        <a:t>_</a:t>
                      </a:r>
                      <a:r>
                        <a:rPr lang="en-US" sz="1660">
                          <a:solidFill>
                            <a:srgbClr val="FFDE59"/>
                          </a:solidFill>
                          <a:latin typeface="Canva Sans" panose="020B0503030501040103"/>
                          <a:ea typeface="Canva Sans" panose="020B0503030501040103"/>
                          <a:cs typeface="Canva Sans" panose="020B0503030501040103"/>
                          <a:sym typeface="Canva Sans" panose="020B0503030501040103"/>
                        </a:rPr>
                        <a:t>planed</a:t>
                      </a:r>
                      <a:endParaRPr lang="en-US" sz="1100"/>
                    </a:p>
                    <a:p>
                      <a:pPr algn="l">
                        <a:lnSpc>
                          <a:spcPts val="2325"/>
                        </a:lnSpc>
                      </a:pPr>
                      <a:r>
                        <a:rPr lang="en-US" sz="1660">
                          <a:solidFill>
                            <a:srgbClr val="FFDE59"/>
                          </a:solidFill>
                          <a:latin typeface="Canva Sans" panose="020B0503030501040103"/>
                          <a:ea typeface="Canva Sans" panose="020B0503030501040103"/>
                          <a:cs typeface="Canva Sans" panose="020B0503030501040103"/>
                          <a:sym typeface="Canva Sans" panose="020B0503030501040103"/>
                        </a:rPr>
                        <a:t>sta-date</a:t>
                      </a:r>
                      <a:r>
                        <a:rPr lang="en-US" sz="1660">
                          <a:solidFill>
                            <a:srgbClr val="121212"/>
                          </a:solidFill>
                          <a:latin typeface="Canva Sans" panose="020B0503030501040103"/>
                          <a:ea typeface="Canva Sans" panose="020B0503030501040103"/>
                          <a:cs typeface="Canva Sans" panose="020B0503030501040103"/>
                          <a:sym typeface="Canva Sans" panose="020B0503030501040103"/>
                        </a:rPr>
                        <a:t>date</a:t>
                      </a:r>
                      <a:endParaRPr lang="en-US" sz="1660">
                        <a:solidFill>
                          <a:srgbClr val="121212"/>
                        </a:solidFill>
                        <a:latin typeface="Canva Sans" panose="020B0503030501040103"/>
                        <a:ea typeface="Canva Sans" panose="020B0503030501040103"/>
                        <a:cs typeface="Canva Sans" panose="020B0503030501040103"/>
                        <a:sym typeface="Canva Sans" panose="020B0503030501040103"/>
                      </a:endParaRPr>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Actual Sta - Date</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905"/>
                        </a:lnSpc>
                        <a:defRPr/>
                      </a:pPr>
                      <a:r>
                        <a:rPr lang="en-US" sz="1360">
                          <a:solidFill>
                            <a:srgbClr val="FFDE59"/>
                          </a:solidFill>
                          <a:latin typeface="Canva Sans" panose="020B0503030501040103"/>
                          <a:ea typeface="Canva Sans" panose="020B0503030501040103"/>
                          <a:cs typeface="Canva Sans" panose="020B0503030501040103"/>
                          <a:sym typeface="Canva Sans" panose="020B0503030501040103"/>
                        </a:rPr>
                        <a:t>Planned - Completion Date</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Actual - Completio n Date</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905"/>
                        </a:lnSpc>
                        <a:defRPr/>
                      </a:pPr>
                      <a:r>
                        <a:rPr lang="en-US" sz="1360">
                          <a:solidFill>
                            <a:srgbClr val="FFDE59"/>
                          </a:solidFill>
                          <a:latin typeface="Canva Sans" panose="020B0503030501040103"/>
                          <a:ea typeface="Canva Sans" panose="020B0503030501040103"/>
                          <a:cs typeface="Canva Sans" panose="020B0503030501040103"/>
                          <a:sym typeface="Canva Sans" panose="020B0503030501040103"/>
                        </a:rPr>
                        <a:t>Deliverables</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1045865">
                <a:tc>
                  <a:txBody>
                    <a:bodyPr rtlCol="0"/>
                    <a:lstStyle/>
                    <a:p>
                      <a:pPr algn="r">
                        <a:lnSpc>
                          <a:spcPts val="1485"/>
                        </a:lnSpc>
                        <a:defRPr/>
                      </a:pPr>
                      <a:r>
                        <a:rPr lang="en-US" sz="1060">
                          <a:solidFill>
                            <a:srgbClr val="121212"/>
                          </a:solidFill>
                          <a:latin typeface="Canva Sans" panose="020B0503030501040103"/>
                          <a:ea typeface="Canva Sans" panose="020B0503030501040103"/>
                          <a:cs typeface="Canva Sans" panose="020B0503030501040103"/>
                          <a:sym typeface="Canva Sans" panose="020B0503030501040103"/>
                        </a:rPr>
                        <a:t>1</a:t>
                      </a:r>
                      <a:r>
                        <a:rPr lang="en-US" sz="1060">
                          <a:solidFill>
                            <a:srgbClr val="FFDE59"/>
                          </a:solidFill>
                          <a:latin typeface="Canva Sans" panose="020B0503030501040103"/>
                          <a:ea typeface="Canva Sans" panose="020B0503030501040103"/>
                          <a:cs typeface="Canva Sans" panose="020B0503030501040103"/>
                          <a:sym typeface="Canva Sans" panose="020B0503030501040103"/>
                        </a:rPr>
                        <a:t>1</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745"/>
                        </a:lnSpc>
                        <a:defRPr/>
                      </a:pPr>
                      <a:r>
                        <a:rPr lang="en-US" sz="1960">
                          <a:solidFill>
                            <a:srgbClr val="FFDE59"/>
                          </a:solidFill>
                          <a:latin typeface="Canva Sans" panose="020B0503030501040103"/>
                          <a:ea typeface="Canva Sans" panose="020B0503030501040103"/>
                          <a:cs typeface="Canva Sans" panose="020B0503030501040103"/>
                          <a:sym typeface="Canva Sans" panose="020B0503030501040103"/>
                        </a:rPr>
                        <a:t>PROPOSAL WRITING </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325"/>
                        </a:lnSpc>
                        <a:defRPr/>
                      </a:pPr>
                      <a:r>
                        <a:rPr lang="en-US" sz="1660">
                          <a:solidFill>
                            <a:srgbClr val="FFDE59"/>
                          </a:solidFill>
                          <a:latin typeface="Canva Sans" panose="020B0503030501040103"/>
                          <a:ea typeface="Canva Sans" panose="020B0503030501040103"/>
                          <a:cs typeface="Canva Sans" panose="020B0503030501040103"/>
                          <a:sym typeface="Canva Sans" panose="020B0503030501040103"/>
                        </a:rPr>
                        <a:t>2 WEEKS</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325"/>
                        </a:lnSpc>
                        <a:defRPr/>
                      </a:pPr>
                      <a:r>
                        <a:rPr lang="en-US" sz="1660">
                          <a:solidFill>
                            <a:srgbClr val="FFDE59"/>
                          </a:solidFill>
                          <a:latin typeface="Canva Sans" panose="020B0503030501040103"/>
                          <a:ea typeface="Canva Sans" panose="020B0503030501040103"/>
                          <a:cs typeface="Canva Sans" panose="020B0503030501040103"/>
                          <a:sym typeface="Canva Sans" panose="020B0503030501040103"/>
                        </a:rPr>
                        <a:t>22/9/202</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905"/>
                        </a:lnSpc>
                        <a:defRPr/>
                      </a:pPr>
                      <a:r>
                        <a:rPr lang="en-US" sz="1360">
                          <a:solidFill>
                            <a:srgbClr val="FFDE59"/>
                          </a:solidFill>
                          <a:latin typeface="Canva Sans" panose="020B0503030501040103"/>
                          <a:ea typeface="Canva Sans" panose="020B0503030501040103"/>
                          <a:cs typeface="Canva Sans" panose="020B0503030501040103"/>
                          <a:sym typeface="Canva Sans" panose="020B0503030501040103"/>
                        </a:rPr>
                        <a:t>8/10/2025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325"/>
                        </a:lnSpc>
                        <a:defRPr/>
                      </a:pPr>
                      <a:r>
                        <a:rPr lang="en-US" sz="1660">
                          <a:solidFill>
                            <a:srgbClr val="FFDE59"/>
                          </a:solidFill>
                          <a:latin typeface="Canva Sans" panose="020B0503030501040103"/>
                          <a:ea typeface="Canva Sans" panose="020B0503030501040103"/>
                          <a:cs typeface="Canva Sans" panose="020B0503030501040103"/>
                          <a:sym typeface="Canva Sans" panose="020B0503030501040103"/>
                        </a:rPr>
                        <a:t>3/10/2025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16/10/2025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1086910">
                <a:tc>
                  <a:txBody>
                    <a:bodyPr rtlCol="0"/>
                    <a:lstStyle/>
                    <a:p>
                      <a:pPr algn="r">
                        <a:lnSpc>
                          <a:spcPts val="1485"/>
                        </a:lnSpc>
                        <a:defRPr/>
                      </a:pPr>
                      <a:r>
                        <a:rPr lang="en-US" sz="1060">
                          <a:solidFill>
                            <a:srgbClr val="121212"/>
                          </a:solidFill>
                          <a:latin typeface="Canva Sans" panose="020B0503030501040103"/>
                          <a:ea typeface="Canva Sans" panose="020B0503030501040103"/>
                          <a:cs typeface="Canva Sans" panose="020B0503030501040103"/>
                          <a:sym typeface="Canva Sans" panose="020B0503030501040103"/>
                        </a:rPr>
                        <a:t>2</a:t>
                      </a:r>
                      <a:r>
                        <a:rPr lang="en-US" sz="1060">
                          <a:solidFill>
                            <a:srgbClr val="FFDE59"/>
                          </a:solidFill>
                          <a:latin typeface="Canva Sans" panose="020B0503030501040103"/>
                          <a:ea typeface="Canva Sans" panose="020B0503030501040103"/>
                          <a:cs typeface="Canva Sans" panose="020B0503030501040103"/>
                          <a:sym typeface="Canva Sans" panose="020B0503030501040103"/>
                        </a:rPr>
                        <a:t>2</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325"/>
                        </a:lnSpc>
                        <a:defRPr/>
                      </a:pPr>
                      <a:r>
                        <a:rPr lang="en-US" sz="1660">
                          <a:solidFill>
                            <a:srgbClr val="FFDE59"/>
                          </a:solidFill>
                          <a:latin typeface="Canva Sans" panose="020B0503030501040103"/>
                          <a:ea typeface="Canva Sans" panose="020B0503030501040103"/>
                          <a:cs typeface="Canva Sans" panose="020B0503030501040103"/>
                          <a:sym typeface="Canva Sans" panose="020B0503030501040103"/>
                        </a:rPr>
                        <a:t>PROPOSAL PRESENTATION</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465"/>
                        </a:lnSpc>
                        <a:defRPr/>
                      </a:pPr>
                      <a:r>
                        <a:rPr lang="en-US" sz="1760">
                          <a:solidFill>
                            <a:srgbClr val="FFDE59"/>
                          </a:solidFill>
                          <a:latin typeface="Canva Sans" panose="020B0503030501040103"/>
                          <a:ea typeface="Canva Sans" panose="020B0503030501040103"/>
                          <a:cs typeface="Canva Sans" panose="020B0503030501040103"/>
                          <a:sym typeface="Canva Sans" panose="020B0503030501040103"/>
                        </a:rPr>
                        <a:t>1 WEEK</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6/10/2025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121212"/>
                          </a:solidFill>
                          <a:latin typeface="Canva Sans" panose="020B0503030501040103"/>
                          <a:ea typeface="Canva Sans" panose="020B0503030501040103"/>
                          <a:cs typeface="Canva Sans" panose="020B0503030501040103"/>
                          <a:sym typeface="Canva Sans" panose="020B0503030501040103"/>
                        </a:rPr>
                        <a:t>9</a:t>
                      </a:r>
                      <a:r>
                        <a:rPr lang="en-US" sz="1460">
                          <a:solidFill>
                            <a:srgbClr val="FFDE59"/>
                          </a:solidFill>
                          <a:latin typeface="Canva Sans" panose="020B0503030501040103"/>
                          <a:ea typeface="Canva Sans" panose="020B0503030501040103"/>
                          <a:cs typeface="Canva Sans" panose="020B0503030501040103"/>
                          <a:sym typeface="Canva Sans" panose="020B0503030501040103"/>
                        </a:rPr>
                        <a:t>9/10/2025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618046">
                <a:tc>
                  <a:txBody>
                    <a:bodyPr rtlCol="0"/>
                    <a:lstStyle/>
                    <a:p>
                      <a:pPr algn="r">
                        <a:lnSpc>
                          <a:spcPts val="1485"/>
                        </a:lnSpc>
                        <a:defRPr/>
                      </a:pPr>
                      <a:r>
                        <a:rPr lang="en-US" sz="1060">
                          <a:solidFill>
                            <a:srgbClr val="121212"/>
                          </a:solidFill>
                          <a:latin typeface="Canva Sans" panose="020B0503030501040103"/>
                          <a:ea typeface="Canva Sans" panose="020B0503030501040103"/>
                          <a:cs typeface="Canva Sans" panose="020B0503030501040103"/>
                          <a:sym typeface="Canva Sans" panose="020B0503030501040103"/>
                        </a:rPr>
                        <a:t>3</a:t>
                      </a:r>
                      <a:r>
                        <a:rPr lang="en-US" sz="1060">
                          <a:solidFill>
                            <a:srgbClr val="FFDE59"/>
                          </a:solidFill>
                          <a:latin typeface="Canva Sans" panose="020B0503030501040103"/>
                          <a:ea typeface="Canva Sans" panose="020B0503030501040103"/>
                          <a:cs typeface="Canva Sans" panose="020B0503030501040103"/>
                          <a:sym typeface="Canva Sans" panose="020B0503030501040103"/>
                        </a:rPr>
                        <a:t>3</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3165"/>
                        </a:lnSpc>
                        <a:defRPr/>
                      </a:pPr>
                      <a:r>
                        <a:rPr lang="en-US" sz="2260">
                          <a:solidFill>
                            <a:srgbClr val="FFDE59"/>
                          </a:solidFill>
                          <a:latin typeface="Canva Sans" panose="020B0503030501040103"/>
                          <a:ea typeface="Canva Sans" panose="020B0503030501040103"/>
                          <a:cs typeface="Canva Sans" panose="020B0503030501040103"/>
                          <a:sym typeface="Canva Sans" panose="020B0503030501040103"/>
                        </a:rPr>
                        <a:t>SRS</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2 WEEKS</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325"/>
                        </a:lnSpc>
                        <a:defRPr/>
                      </a:pPr>
                      <a:r>
                        <a:rPr lang="en-US" sz="1660">
                          <a:solidFill>
                            <a:srgbClr val="FFDE59"/>
                          </a:solidFill>
                          <a:latin typeface="Canva Sans" panose="020B0503030501040103"/>
                          <a:ea typeface="Canva Sans" panose="020B0503030501040103"/>
                          <a:cs typeface="Canva Sans" panose="020B0503030501040103"/>
                          <a:sym typeface="Canva Sans" panose="020B0503030501040103"/>
                        </a:rPr>
                        <a:t>9/10/2025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24/10/2025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1068543">
                <a:tc>
                  <a:txBody>
                    <a:bodyPr rtlCol="0"/>
                    <a:lstStyle/>
                    <a:p>
                      <a:pPr algn="r">
                        <a:lnSpc>
                          <a:spcPts val="1485"/>
                        </a:lnSpc>
                        <a:defRPr/>
                      </a:pPr>
                      <a:r>
                        <a:rPr lang="en-US" sz="1060">
                          <a:solidFill>
                            <a:srgbClr val="FFDE59"/>
                          </a:solidFill>
                          <a:latin typeface="Canva Sans" panose="020B0503030501040103"/>
                          <a:ea typeface="Canva Sans" panose="020B0503030501040103"/>
                          <a:cs typeface="Canva Sans" panose="020B0503030501040103"/>
                          <a:sym typeface="Canva Sans" panose="020B0503030501040103"/>
                        </a:rPr>
                        <a:t>4</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3445"/>
                        </a:lnSpc>
                        <a:defRPr/>
                      </a:pPr>
                      <a:r>
                        <a:rPr lang="en-US" sz="2460">
                          <a:solidFill>
                            <a:srgbClr val="FFDE59"/>
                          </a:solidFill>
                          <a:latin typeface="Canva Sans" panose="020B0503030501040103"/>
                          <a:ea typeface="Canva Sans" panose="020B0503030501040103"/>
                          <a:cs typeface="Canva Sans" panose="020B0503030501040103"/>
                          <a:sym typeface="Canva Sans" panose="020B0503030501040103"/>
                        </a:rPr>
                        <a:t>SDS</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465"/>
                        </a:lnSpc>
                        <a:defRPr/>
                      </a:pPr>
                      <a:r>
                        <a:rPr lang="en-US" sz="1760">
                          <a:solidFill>
                            <a:srgbClr val="FFDE59"/>
                          </a:solidFill>
                          <a:latin typeface="Canva Sans" panose="020B0503030501040103"/>
                          <a:ea typeface="Canva Sans" panose="020B0503030501040103"/>
                          <a:cs typeface="Canva Sans" panose="020B0503030501040103"/>
                          <a:sym typeface="Canva Sans" panose="020B0503030501040103"/>
                        </a:rPr>
                        <a:t>2 WEEKS</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325"/>
                        </a:lnSpc>
                        <a:defRPr/>
                      </a:pPr>
                      <a:r>
                        <a:rPr lang="en-US" sz="1660">
                          <a:solidFill>
                            <a:srgbClr val="FFDE59"/>
                          </a:solidFill>
                          <a:latin typeface="Canva Sans" panose="020B0503030501040103"/>
                          <a:ea typeface="Canva Sans" panose="020B0503030501040103"/>
                          <a:cs typeface="Canva Sans" panose="020B0503030501040103"/>
                          <a:sym typeface="Canva Sans" panose="020B0503030501040103"/>
                        </a:rPr>
                        <a:t>24/10/2025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21/11/2025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1035293">
                <a:tc>
                  <a:txBody>
                    <a:bodyPr rtlCol="0"/>
                    <a:lstStyle/>
                    <a:p>
                      <a:pPr algn="r">
                        <a:lnSpc>
                          <a:spcPts val="1485"/>
                        </a:lnSpc>
                        <a:defRPr/>
                      </a:pPr>
                      <a:r>
                        <a:rPr lang="en-US" sz="1060">
                          <a:solidFill>
                            <a:srgbClr val="FFDE59"/>
                          </a:solidFill>
                          <a:latin typeface="Canva Sans" panose="020B0503030501040103"/>
                          <a:ea typeface="Canva Sans" panose="020B0503030501040103"/>
                          <a:cs typeface="Canva Sans" panose="020B0503030501040103"/>
                          <a:sym typeface="Canva Sans" panose="020B0503030501040103"/>
                        </a:rPr>
                        <a:t>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465"/>
                        </a:lnSpc>
                        <a:defRPr/>
                      </a:pPr>
                      <a:r>
                        <a:rPr lang="en-US" sz="1760">
                          <a:solidFill>
                            <a:srgbClr val="FFDE59"/>
                          </a:solidFill>
                          <a:latin typeface="Canva Sans" panose="020B0503030501040103"/>
                          <a:ea typeface="Canva Sans" panose="020B0503030501040103"/>
                          <a:cs typeface="Canva Sans" panose="020B0503030501040103"/>
                          <a:sym typeface="Canva Sans" panose="020B0503030501040103"/>
                        </a:rPr>
                        <a:t>PROGRESS REPORT</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465"/>
                        </a:lnSpc>
                        <a:defRPr/>
                      </a:pPr>
                      <a:r>
                        <a:rPr lang="en-US" sz="1760">
                          <a:solidFill>
                            <a:srgbClr val="FFDE59"/>
                          </a:solidFill>
                          <a:latin typeface="Canva Sans" panose="020B0503030501040103"/>
                          <a:ea typeface="Canva Sans" panose="020B0503030501040103"/>
                          <a:cs typeface="Canva Sans" panose="020B0503030501040103"/>
                          <a:sym typeface="Canva Sans" panose="020B0503030501040103"/>
                        </a:rPr>
                        <a:t>1 WEEK</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28/11/2025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31/11/2025</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753210">
                <a:tc>
                  <a:txBody>
                    <a:bodyPr rtlCol="0"/>
                    <a:lstStyle/>
                    <a:p>
                      <a:pPr algn="r">
                        <a:lnSpc>
                          <a:spcPts val="1485"/>
                        </a:lnSpc>
                        <a:defRPr/>
                      </a:pPr>
                      <a:r>
                        <a:rPr lang="en-US" sz="1060">
                          <a:solidFill>
                            <a:srgbClr val="FFDE59"/>
                          </a:solidFill>
                          <a:latin typeface="Canva Sans" panose="020B0503030501040103"/>
                          <a:ea typeface="Canva Sans" panose="020B0503030501040103"/>
                          <a:cs typeface="Canva Sans" panose="020B0503030501040103"/>
                          <a:sym typeface="Canva Sans" panose="020B0503030501040103"/>
                        </a:rPr>
                        <a:t>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TESTING AND EVALUATION</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2 WEEKS</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325"/>
                        </a:lnSpc>
                        <a:defRPr/>
                      </a:pPr>
                      <a:r>
                        <a:rPr lang="en-US" sz="1660">
                          <a:solidFill>
                            <a:srgbClr val="FFDE59"/>
                          </a:solidFill>
                          <a:latin typeface="Canva Sans" panose="020B0503030501040103"/>
                          <a:ea typeface="Canva Sans" panose="020B0503030501040103"/>
                          <a:cs typeface="Canva Sans" panose="020B0503030501040103"/>
                          <a:sym typeface="Canva Sans" panose="020B0503030501040103"/>
                        </a:rPr>
                        <a:t>11/1/2026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14/2/2026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777960">
                <a:tc>
                  <a:txBody>
                    <a:bodyPr rtlCol="0"/>
                    <a:lstStyle/>
                    <a:p>
                      <a:pPr algn="r">
                        <a:lnSpc>
                          <a:spcPts val="1485"/>
                        </a:lnSpc>
                        <a:defRPr/>
                      </a:pPr>
                      <a:r>
                        <a:rPr lang="en-US" sz="1060">
                          <a:solidFill>
                            <a:srgbClr val="FFDE59"/>
                          </a:solidFill>
                          <a:latin typeface="Canva Sans" panose="020B0503030501040103"/>
                          <a:ea typeface="Canva Sans" panose="020B0503030501040103"/>
                          <a:cs typeface="Canva Sans" panose="020B0503030501040103"/>
                          <a:sym typeface="Canva Sans" panose="020B0503030501040103"/>
                        </a:rPr>
                        <a:t>7</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905"/>
                        </a:lnSpc>
                        <a:defRPr/>
                      </a:pPr>
                      <a:r>
                        <a:rPr lang="en-US" sz="1360">
                          <a:solidFill>
                            <a:srgbClr val="121212"/>
                          </a:solidFill>
                          <a:latin typeface="Canva Sans" panose="020B0503030501040103"/>
                          <a:ea typeface="Canva Sans" panose="020B0503030501040103"/>
                          <a:cs typeface="Canva Sans" panose="020B0503030501040103"/>
                          <a:sym typeface="Canva Sans" panose="020B0503030501040103"/>
                        </a:rPr>
                        <a:t>S</a:t>
                      </a:r>
                      <a:r>
                        <a:rPr lang="en-US" sz="1360">
                          <a:solidFill>
                            <a:srgbClr val="FFDE59"/>
                          </a:solidFill>
                          <a:latin typeface="Canva Sans" panose="020B0503030501040103"/>
                          <a:ea typeface="Canva Sans" panose="020B0503030501040103"/>
                          <a:cs typeface="Canva Sans" panose="020B0503030501040103"/>
                          <a:sym typeface="Canva Sans" panose="020B0503030501040103"/>
                        </a:rPr>
                        <a:t>SYSTEM DOCUMENTATION</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1 WEEK</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16/3/2026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21/3/2026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777960">
                <a:tc>
                  <a:txBody>
                    <a:bodyPr rtlCol="0"/>
                    <a:lstStyle/>
                    <a:p>
                      <a:pPr algn="r">
                        <a:lnSpc>
                          <a:spcPts val="1485"/>
                        </a:lnSpc>
                        <a:defRPr/>
                      </a:pPr>
                      <a:r>
                        <a:rPr lang="en-US" sz="1060">
                          <a:solidFill>
                            <a:srgbClr val="FFDE59"/>
                          </a:solidFill>
                          <a:latin typeface="Canva Sans" panose="020B0503030501040103"/>
                          <a:ea typeface="Canva Sans" panose="020B0503030501040103"/>
                          <a:cs typeface="Canva Sans" panose="020B0503030501040103"/>
                          <a:sym typeface="Canva Sans" panose="020B0503030501040103"/>
                        </a:rPr>
                        <a:t>8</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905"/>
                        </a:lnSpc>
                        <a:defRPr/>
                      </a:pPr>
                      <a:r>
                        <a:rPr lang="en-US" sz="1360">
                          <a:solidFill>
                            <a:srgbClr val="FFDE59"/>
                          </a:solidFill>
                          <a:latin typeface="Canva Sans" panose="020B0503030501040103"/>
                          <a:ea typeface="Canva Sans" panose="020B0503030501040103"/>
                          <a:cs typeface="Canva Sans" panose="020B0503030501040103"/>
                          <a:sym typeface="Canva Sans" panose="020B0503030501040103"/>
                        </a:rPr>
                        <a:t>SYSTEM PRESENTATION</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1 WEEK</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905"/>
                        </a:lnSpc>
                        <a:defRPr/>
                      </a:pPr>
                      <a:r>
                        <a:rPr lang="en-US" sz="1360">
                          <a:solidFill>
                            <a:srgbClr val="FFDE59"/>
                          </a:solidFill>
                          <a:latin typeface="Canva Sans" panose="020B0503030501040103"/>
                          <a:ea typeface="Canva Sans" panose="020B0503030501040103"/>
                          <a:cs typeface="Canva Sans" panose="020B0503030501040103"/>
                          <a:sym typeface="Canva Sans" panose="020B0503030501040103"/>
                        </a:rPr>
                        <a:t>23/3/2026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27/3/2026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777960">
                <a:tc>
                  <a:txBody>
                    <a:bodyPr rtlCol="0"/>
                    <a:lstStyle/>
                    <a:p>
                      <a:pPr algn="r">
                        <a:lnSpc>
                          <a:spcPts val="1485"/>
                        </a:lnSpc>
                        <a:defRPr/>
                      </a:pPr>
                      <a:r>
                        <a:rPr lang="en-US" sz="1060">
                          <a:solidFill>
                            <a:srgbClr val="FFDE59"/>
                          </a:solidFill>
                          <a:latin typeface="Canva Sans" panose="020B0503030501040103"/>
                          <a:ea typeface="Canva Sans" panose="020B0503030501040103"/>
                          <a:cs typeface="Canva Sans" panose="020B0503030501040103"/>
                          <a:sym typeface="Canva Sans" panose="020B0503030501040103"/>
                        </a:rPr>
                        <a:t>9</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USER MANUAL</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185"/>
                        </a:lnSpc>
                        <a:defRPr/>
                      </a:pPr>
                      <a:r>
                        <a:rPr lang="en-US" sz="1560">
                          <a:solidFill>
                            <a:srgbClr val="FFDE59"/>
                          </a:solidFill>
                          <a:latin typeface="Canva Sans" panose="020B0503030501040103"/>
                          <a:ea typeface="Canva Sans" panose="020B0503030501040103"/>
                          <a:cs typeface="Canva Sans" panose="020B0503030501040103"/>
                          <a:sym typeface="Canva Sans" panose="020B0503030501040103"/>
                        </a:rPr>
                        <a:t>1 WEEK</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28/3/2026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30/3/2026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777960">
                <a:tc>
                  <a:txBody>
                    <a:bodyPr rtlCol="0"/>
                    <a:lstStyle/>
                    <a:p>
                      <a:pPr algn="r">
                        <a:lnSpc>
                          <a:spcPts val="1485"/>
                        </a:lnSpc>
                        <a:defRPr/>
                      </a:pPr>
                      <a:r>
                        <a:rPr lang="en-US" sz="1060">
                          <a:solidFill>
                            <a:srgbClr val="FFDE59"/>
                          </a:solidFill>
                          <a:latin typeface="Canva Sans" panose="020B0503030501040103"/>
                          <a:ea typeface="Canva Sans" panose="020B0503030501040103"/>
                          <a:cs typeface="Canva Sans" panose="020B0503030501040103"/>
                          <a:sym typeface="Canva Sans" panose="020B0503030501040103"/>
                        </a:rPr>
                        <a:t>10</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905"/>
                        </a:lnSpc>
                        <a:defRPr/>
                      </a:pPr>
                      <a:r>
                        <a:rPr lang="en-US" sz="1360">
                          <a:solidFill>
                            <a:srgbClr val="FFDE59"/>
                          </a:solidFill>
                          <a:latin typeface="Canva Sans" panose="020B0503030501040103"/>
                          <a:ea typeface="Canva Sans" panose="020B0503030501040103"/>
                          <a:cs typeface="Canva Sans" panose="020B0503030501040103"/>
                          <a:sym typeface="Canva Sans" panose="020B0503030501040103"/>
                        </a:rPr>
                        <a:t>FINAL REPORT AND SUBMISSION</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1 WEEK</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2045"/>
                        </a:lnSpc>
                        <a:defRPr/>
                      </a:pPr>
                      <a:r>
                        <a:rPr lang="en-US" sz="1460">
                          <a:solidFill>
                            <a:srgbClr val="FFDE59"/>
                          </a:solidFill>
                          <a:latin typeface="Canva Sans" panose="020B0503030501040103"/>
                          <a:ea typeface="Canva Sans" panose="020B0503030501040103"/>
                          <a:cs typeface="Canva Sans" panose="020B0503030501040103"/>
                          <a:sym typeface="Canva Sans" panose="020B0503030501040103"/>
                        </a:rPr>
                        <a:t>10/4/2026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905"/>
                        </a:lnSpc>
                        <a:defRPr/>
                      </a:pPr>
                      <a:r>
                        <a:rPr lang="en-US" sz="1360">
                          <a:solidFill>
                            <a:srgbClr val="FFDE59"/>
                          </a:solidFill>
                          <a:latin typeface="Canva Sans" panose="020B0503030501040103"/>
                          <a:ea typeface="Canva Sans" panose="020B0503030501040103"/>
                          <a:cs typeface="Canva Sans" panose="020B0503030501040103"/>
                          <a:sym typeface="Canva Sans" panose="020B0503030501040103"/>
                        </a:rPr>
                        <a:t>10/4/2026</a:t>
                      </a: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rtlCol="0"/>
                    <a:lstStyle/>
                    <a:p>
                      <a:pPr algn="l">
                        <a:lnSpc>
                          <a:spcPts val="1680"/>
                        </a:lnSpc>
                        <a:defRPr/>
                      </a:pPr>
                      <a:endParaRPr lang="en-US" sz="1100"/>
                    </a:p>
                  </a:txBody>
                  <a:tcPr marL="76200" marR="76200" marT="76200" marB="76200" anchor="t">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bl>
          </a:graphicData>
        </a:graphic>
      </p:graphicFrame>
      <p:sp>
        <p:nvSpPr>
          <p:cNvPr id="9" name="TextBox 9"/>
          <p:cNvSpPr txBox="1"/>
          <p:nvPr/>
        </p:nvSpPr>
        <p:spPr>
          <a:xfrm>
            <a:off x="1277229" y="579676"/>
            <a:ext cx="5924086" cy="461559"/>
          </a:xfrm>
          <a:prstGeom prst="rect">
            <a:avLst/>
          </a:prstGeom>
        </p:spPr>
        <p:txBody>
          <a:bodyPr lIns="0" tIns="0" rIns="0" bIns="0" rtlCol="0" anchor="t">
            <a:spAutoFit/>
          </a:bodyPr>
          <a:lstStyle/>
          <a:p>
            <a:pPr algn="l">
              <a:lnSpc>
                <a:spcPts val="3435"/>
              </a:lnSpc>
            </a:pPr>
            <a:r>
              <a:rPr lang="en-US" sz="3580" b="1">
                <a:solidFill>
                  <a:srgbClr val="FFDE59"/>
                </a:solidFill>
                <a:latin typeface="Montserrat Bold" panose="00000800000000000000"/>
                <a:ea typeface="Montserrat Bold" panose="00000800000000000000"/>
                <a:cs typeface="Montserrat Bold" panose="00000800000000000000"/>
                <a:sym typeface="Montserrat Bold" panose="00000800000000000000"/>
              </a:rPr>
              <a:t>PROJECT SCHEDULE</a:t>
            </a:r>
            <a:endParaRPr lang="en-US" sz="3580"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677043" y="2616701"/>
            <a:ext cx="6272277" cy="62722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12208" b="-12208"/>
              </a:stretch>
            </a:blipFill>
            <a:ln w="57150" cap="sq">
              <a:gradFill>
                <a:gsLst>
                  <a:gs pos="0">
                    <a:srgbClr val="FFFFEF">
                      <a:alpha val="100000"/>
                    </a:srgbClr>
                  </a:gs>
                  <a:gs pos="100000">
                    <a:srgbClr val="005E00">
                      <a:alpha val="5500"/>
                    </a:srgbClr>
                  </a:gs>
                </a:gsLst>
                <a:lin ang="0"/>
              </a:gradFill>
              <a:prstDash val="solid"/>
              <a:miter/>
            </a:ln>
          </p:spPr>
        </p:sp>
      </p:grpSp>
      <p:sp>
        <p:nvSpPr>
          <p:cNvPr id="5" name="Freeform 5"/>
          <p:cNvSpPr/>
          <p:nvPr/>
        </p:nvSpPr>
        <p:spPr>
          <a:xfrm>
            <a:off x="588408" y="396802"/>
            <a:ext cx="880583" cy="931280"/>
          </a:xfrm>
          <a:custGeom>
            <a:avLst/>
            <a:gdLst/>
            <a:ahLst/>
            <a:cxnLst/>
            <a:rect l="l" t="t" r="r" b="b"/>
            <a:pathLst>
              <a:path w="880583" h="931280">
                <a:moveTo>
                  <a:pt x="0" y="0"/>
                </a:moveTo>
                <a:lnTo>
                  <a:pt x="880584" y="0"/>
                </a:lnTo>
                <a:lnTo>
                  <a:pt x="880584" y="931280"/>
                </a:lnTo>
                <a:lnTo>
                  <a:pt x="0" y="931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677043" y="592967"/>
            <a:ext cx="5924086" cy="735115"/>
          </a:xfrm>
          <a:prstGeom prst="rect">
            <a:avLst/>
          </a:prstGeom>
        </p:spPr>
        <p:txBody>
          <a:bodyPr lIns="0" tIns="0" rIns="0" bIns="0" rtlCol="0" anchor="t">
            <a:spAutoFit/>
          </a:bodyPr>
          <a:lstStyle/>
          <a:p>
            <a:pPr algn="l">
              <a:lnSpc>
                <a:spcPts val="5455"/>
              </a:lnSpc>
            </a:pPr>
            <a:r>
              <a:rPr lang="en-US" sz="5680" b="1">
                <a:solidFill>
                  <a:srgbClr val="FFDE59"/>
                </a:solidFill>
                <a:latin typeface="Montserrat Bold" panose="00000800000000000000"/>
                <a:ea typeface="Montserrat Bold" panose="00000800000000000000"/>
                <a:cs typeface="Montserrat Bold" panose="00000800000000000000"/>
                <a:sym typeface="Montserrat Bold" panose="00000800000000000000"/>
              </a:rPr>
              <a:t>REFERENCES</a:t>
            </a:r>
            <a:endParaRPr lang="en-US" sz="5680"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7" name="TextBox 7"/>
          <p:cNvSpPr txBox="1"/>
          <p:nvPr/>
        </p:nvSpPr>
        <p:spPr>
          <a:xfrm>
            <a:off x="8177921" y="1270932"/>
            <a:ext cx="9652386" cy="7598615"/>
          </a:xfrm>
          <a:prstGeom prst="rect">
            <a:avLst/>
          </a:prstGeom>
        </p:spPr>
        <p:txBody>
          <a:bodyPr lIns="0" tIns="0" rIns="0" bIns="0" rtlCol="0" anchor="t">
            <a:spAutoFit/>
          </a:bodyPr>
          <a:lstStyle/>
          <a:p>
            <a:pPr algn="ctr">
              <a:lnSpc>
                <a:spcPts val="4670"/>
              </a:lnSpc>
              <a:spcBef>
                <a:spcPct val="0"/>
              </a:spcBef>
            </a:pPr>
            <a:r>
              <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rPr>
              <a:t>References / Sources</a:t>
            </a:r>
            <a:endPar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4670"/>
              </a:lnSpc>
              <a:spcBef>
                <a:spcPct val="0"/>
              </a:spcBef>
            </a:pPr>
            <a:r>
              <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rPr>
              <a:t>FAO (2023) – Crop yield data</a:t>
            </a:r>
            <a:endPar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4670"/>
              </a:lnSpc>
              <a:spcBef>
                <a:spcPct val="0"/>
              </a:spcBef>
            </a:pPr>
            <a:r>
              <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rPr>
              <a:t>NASA POWER (2023) – Weather and climate data</a:t>
            </a:r>
            <a:endPar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4670"/>
              </a:lnSpc>
              <a:spcBef>
                <a:spcPct val="0"/>
              </a:spcBef>
            </a:pPr>
            <a:r>
              <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rPr>
              <a:t>SoilGrids (2023) – Soil composition and fertility data</a:t>
            </a:r>
            <a:endPar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4670"/>
              </a:lnSpc>
              <a:spcBef>
                <a:spcPct val="0"/>
              </a:spcBef>
            </a:pPr>
            <a:r>
              <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rPr>
              <a:t>Breiman, L. (2001) – Random Forest algorithm</a:t>
            </a:r>
            <a:endPar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4670"/>
              </a:lnSpc>
              <a:spcBef>
                <a:spcPct val="0"/>
              </a:spcBef>
            </a:pPr>
            <a:r>
              <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rPr>
              <a:t>Chen &amp; Guestrin (2016) – XGBoost model</a:t>
            </a:r>
            <a:endPar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4670"/>
              </a:lnSpc>
              <a:spcBef>
                <a:spcPct val="0"/>
              </a:spcBef>
            </a:pPr>
            <a:r>
              <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rPr>
              <a:t>Chapman et al. (2000) – CRISP-DM Framework</a:t>
            </a:r>
            <a:endPar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4670"/>
              </a:lnSpc>
              <a:spcBef>
                <a:spcPct val="0"/>
              </a:spcBef>
            </a:pPr>
            <a:r>
              <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rPr>
              <a:t>Scikit-learn, Streamlit &amp; Plotly (2024) – Model development and visualization tools</a:t>
            </a:r>
            <a:endParaRPr lang="en-US" sz="33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3521590" y="2259362"/>
            <a:ext cx="6272277" cy="627227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987" r="-38987"/>
              </a:stretch>
            </a:blipFill>
            <a:ln w="57150" cap="sq">
              <a:gradFill>
                <a:gsLst>
                  <a:gs pos="0">
                    <a:srgbClr val="FFFFEF">
                      <a:alpha val="100000"/>
                    </a:srgbClr>
                  </a:gs>
                  <a:gs pos="100000">
                    <a:srgbClr val="005E00">
                      <a:alpha val="5500"/>
                    </a:srgbClr>
                  </a:gs>
                </a:gsLst>
                <a:lin ang="0"/>
              </a:gradFill>
              <a:prstDash val="solid"/>
              <a:miter/>
            </a:ln>
          </p:spPr>
        </p:sp>
      </p:grpSp>
      <p:grpSp>
        <p:nvGrpSpPr>
          <p:cNvPr id="5" name="Group 5"/>
          <p:cNvGrpSpPr/>
          <p:nvPr/>
        </p:nvGrpSpPr>
        <p:grpSpPr>
          <a:xfrm rot="0">
            <a:off x="2007402" y="4010052"/>
            <a:ext cx="3028377" cy="302837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00" r="-25000"/>
              </a:stretch>
            </a:blipFill>
            <a:ln w="57150" cap="sq">
              <a:gradFill>
                <a:gsLst>
                  <a:gs pos="0">
                    <a:srgbClr val="FFFFEF">
                      <a:alpha val="100000"/>
                    </a:srgbClr>
                  </a:gs>
                  <a:gs pos="100000">
                    <a:srgbClr val="005E00">
                      <a:alpha val="5500"/>
                    </a:srgbClr>
                  </a:gs>
                </a:gsLst>
                <a:lin ang="5400000"/>
              </a:gradFill>
              <a:prstDash val="solid"/>
              <a:miter/>
            </a:ln>
          </p:spPr>
        </p:sp>
      </p:grpSp>
      <p:sp>
        <p:nvSpPr>
          <p:cNvPr id="7" name="TextBox 7"/>
          <p:cNvSpPr txBox="1"/>
          <p:nvPr/>
        </p:nvSpPr>
        <p:spPr>
          <a:xfrm>
            <a:off x="10763893" y="1623357"/>
            <a:ext cx="5924086" cy="3221479"/>
          </a:xfrm>
          <a:prstGeom prst="rect">
            <a:avLst/>
          </a:prstGeom>
        </p:spPr>
        <p:txBody>
          <a:bodyPr lIns="0" tIns="0" rIns="0" bIns="0" rtlCol="0" anchor="t">
            <a:spAutoFit/>
          </a:bodyPr>
          <a:lstStyle/>
          <a:p>
            <a:pPr algn="l">
              <a:lnSpc>
                <a:spcPts val="12365"/>
              </a:lnSpc>
            </a:pPr>
            <a:r>
              <a:rPr lang="en-US" sz="12880" b="1">
                <a:solidFill>
                  <a:srgbClr val="FFFFFF"/>
                </a:solidFill>
                <a:latin typeface="Montserrat Bold" panose="00000800000000000000"/>
                <a:ea typeface="Montserrat Bold" panose="00000800000000000000"/>
                <a:cs typeface="Montserrat Bold" panose="00000800000000000000"/>
                <a:sym typeface="Montserrat Bold" panose="00000800000000000000"/>
              </a:rPr>
              <a:t>Thank You!</a:t>
            </a:r>
            <a:endParaRPr lang="en-US" sz="12880" b="1">
              <a:solidFill>
                <a:srgbClr val="FFFFFF"/>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10763893" y="6866244"/>
            <a:ext cx="5157989" cy="306268"/>
          </a:xfrm>
          <a:prstGeom prst="rect">
            <a:avLst/>
          </a:prstGeom>
        </p:spPr>
        <p:txBody>
          <a:bodyPr lIns="0" tIns="0" rIns="0" bIns="0" rtlCol="0" anchor="t">
            <a:spAutoFit/>
          </a:bodyPr>
          <a:lstStyle/>
          <a:p>
            <a:pPr algn="l">
              <a:lnSpc>
                <a:spcPts val="2545"/>
              </a:lnSpc>
              <a:spcBef>
                <a:spcPct val="0"/>
              </a:spcBef>
            </a:pPr>
            <a:r>
              <a:rPr lang="en-US" sz="1815">
                <a:solidFill>
                  <a:srgbClr val="FFFFFF"/>
                </a:solidFill>
                <a:latin typeface="Montserrat" panose="00000500000000000000"/>
                <a:ea typeface="Montserrat" panose="00000500000000000000"/>
                <a:cs typeface="Montserrat" panose="00000500000000000000"/>
                <a:sym typeface="Montserrat" panose="00000500000000000000"/>
              </a:rPr>
              <a:t>Let’s grow a greener future together!</a:t>
            </a:r>
            <a:endParaRPr lang="en-US" sz="1815">
              <a:solidFill>
                <a:srgbClr val="FFFFFF"/>
              </a:solidFill>
              <a:latin typeface="Montserrat" panose="00000500000000000000"/>
              <a:ea typeface="Montserrat" panose="00000500000000000000"/>
              <a:cs typeface="Montserrat" panose="00000500000000000000"/>
              <a:sym typeface="Montserrat" panose="00000500000000000000"/>
            </a:endParaRPr>
          </a:p>
        </p:txBody>
      </p:sp>
      <p:sp>
        <p:nvSpPr>
          <p:cNvPr id="9" name="Freeform 9"/>
          <p:cNvSpPr/>
          <p:nvPr/>
        </p:nvSpPr>
        <p:spPr>
          <a:xfrm>
            <a:off x="9353575" y="1328082"/>
            <a:ext cx="880583" cy="931280"/>
          </a:xfrm>
          <a:custGeom>
            <a:avLst/>
            <a:gdLst/>
            <a:ahLst/>
            <a:cxnLst/>
            <a:rect l="l" t="t" r="r" b="b"/>
            <a:pathLst>
              <a:path w="880583" h="931280">
                <a:moveTo>
                  <a:pt x="0" y="0"/>
                </a:moveTo>
                <a:lnTo>
                  <a:pt x="880584" y="0"/>
                </a:lnTo>
                <a:lnTo>
                  <a:pt x="880584" y="931280"/>
                </a:lnTo>
                <a:lnTo>
                  <a:pt x="0" y="931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3F23"/>
        </a:solidFill>
        <a:effectLst/>
      </p:bgPr>
    </p:bg>
    <p:spTree>
      <p:nvGrpSpPr>
        <p:cNvPr id="1" name=""/>
        <p:cNvGrpSpPr/>
        <p:nvPr/>
      </p:nvGrpSpPr>
      <p:grpSpPr>
        <a:xfrm>
          <a:off x="0" y="0"/>
          <a:ext cx="0" cy="0"/>
          <a:chOff x="0" y="0"/>
          <a:chExt cx="0" cy="0"/>
        </a:xfrm>
      </p:grpSpPr>
      <p:grpSp>
        <p:nvGrpSpPr>
          <p:cNvPr id="2" name="Group 2"/>
          <p:cNvGrpSpPr/>
          <p:nvPr/>
        </p:nvGrpSpPr>
        <p:grpSpPr>
          <a:xfrm rot="0">
            <a:off x="3989423" y="0"/>
            <a:ext cx="3424961" cy="9066023"/>
            <a:chOff x="0" y="0"/>
            <a:chExt cx="530616" cy="1404564"/>
          </a:xfrm>
        </p:grpSpPr>
        <p:sp>
          <p:nvSpPr>
            <p:cNvPr id="3" name="Freeform 3"/>
            <p:cNvSpPr/>
            <p:nvPr/>
          </p:nvSpPr>
          <p:spPr>
            <a:xfrm>
              <a:off x="0" y="0"/>
              <a:ext cx="530616" cy="1404564"/>
            </a:xfrm>
            <a:custGeom>
              <a:avLst/>
              <a:gdLst/>
              <a:ahLst/>
              <a:cxnLst/>
              <a:rect l="l" t="t" r="r" b="b"/>
              <a:pathLst>
                <a:path w="530616" h="1404564">
                  <a:moveTo>
                    <a:pt x="90418" y="0"/>
                  </a:moveTo>
                  <a:lnTo>
                    <a:pt x="440199" y="0"/>
                  </a:lnTo>
                  <a:cubicBezTo>
                    <a:pt x="464179" y="0"/>
                    <a:pt x="487177" y="9526"/>
                    <a:pt x="504133" y="26483"/>
                  </a:cubicBezTo>
                  <a:cubicBezTo>
                    <a:pt x="521090" y="43439"/>
                    <a:pt x="530616" y="66437"/>
                    <a:pt x="530616" y="90418"/>
                  </a:cubicBezTo>
                  <a:lnTo>
                    <a:pt x="530616" y="1314147"/>
                  </a:lnTo>
                  <a:cubicBezTo>
                    <a:pt x="530616" y="1338127"/>
                    <a:pt x="521090" y="1361125"/>
                    <a:pt x="504133" y="1378082"/>
                  </a:cubicBezTo>
                  <a:cubicBezTo>
                    <a:pt x="487177" y="1395038"/>
                    <a:pt x="464179" y="1404564"/>
                    <a:pt x="440199" y="1404564"/>
                  </a:cubicBezTo>
                  <a:lnTo>
                    <a:pt x="90418" y="1404564"/>
                  </a:lnTo>
                  <a:cubicBezTo>
                    <a:pt x="66437" y="1404564"/>
                    <a:pt x="43439" y="1395038"/>
                    <a:pt x="26483" y="1378082"/>
                  </a:cubicBezTo>
                  <a:cubicBezTo>
                    <a:pt x="9526" y="1361125"/>
                    <a:pt x="0" y="1338127"/>
                    <a:pt x="0" y="1314147"/>
                  </a:cubicBezTo>
                  <a:lnTo>
                    <a:pt x="0" y="90418"/>
                  </a:lnTo>
                  <a:cubicBezTo>
                    <a:pt x="0" y="66437"/>
                    <a:pt x="9526" y="43439"/>
                    <a:pt x="26483" y="26483"/>
                  </a:cubicBezTo>
                  <a:cubicBezTo>
                    <a:pt x="43439" y="9526"/>
                    <a:pt x="66437" y="0"/>
                    <a:pt x="90418" y="0"/>
                  </a:cubicBezTo>
                  <a:close/>
                </a:path>
              </a:pathLst>
            </a:custGeom>
            <a:blipFill>
              <a:blip r:embed="rId1"/>
              <a:stretch>
                <a:fillRect l="-82560" r="-82560"/>
              </a:stretch>
            </a:blipFill>
          </p:spPr>
        </p:sp>
      </p:grpSp>
      <p:grpSp>
        <p:nvGrpSpPr>
          <p:cNvPr id="4" name="Group 4"/>
          <p:cNvGrpSpPr/>
          <p:nvPr/>
        </p:nvGrpSpPr>
        <p:grpSpPr>
          <a:xfrm rot="0">
            <a:off x="297761" y="1518614"/>
            <a:ext cx="3424961" cy="9066023"/>
            <a:chOff x="0" y="0"/>
            <a:chExt cx="530616" cy="1404564"/>
          </a:xfrm>
        </p:grpSpPr>
        <p:sp>
          <p:nvSpPr>
            <p:cNvPr id="5" name="Freeform 5"/>
            <p:cNvSpPr/>
            <p:nvPr/>
          </p:nvSpPr>
          <p:spPr>
            <a:xfrm>
              <a:off x="0" y="0"/>
              <a:ext cx="530616" cy="1404564"/>
            </a:xfrm>
            <a:custGeom>
              <a:avLst/>
              <a:gdLst/>
              <a:ahLst/>
              <a:cxnLst/>
              <a:rect l="l" t="t" r="r" b="b"/>
              <a:pathLst>
                <a:path w="530616" h="1404564">
                  <a:moveTo>
                    <a:pt x="90418" y="0"/>
                  </a:moveTo>
                  <a:lnTo>
                    <a:pt x="440199" y="0"/>
                  </a:lnTo>
                  <a:cubicBezTo>
                    <a:pt x="464179" y="0"/>
                    <a:pt x="487177" y="9526"/>
                    <a:pt x="504133" y="26483"/>
                  </a:cubicBezTo>
                  <a:cubicBezTo>
                    <a:pt x="521090" y="43439"/>
                    <a:pt x="530616" y="66437"/>
                    <a:pt x="530616" y="90418"/>
                  </a:cubicBezTo>
                  <a:lnTo>
                    <a:pt x="530616" y="1314147"/>
                  </a:lnTo>
                  <a:cubicBezTo>
                    <a:pt x="530616" y="1338127"/>
                    <a:pt x="521090" y="1361125"/>
                    <a:pt x="504133" y="1378082"/>
                  </a:cubicBezTo>
                  <a:cubicBezTo>
                    <a:pt x="487177" y="1395038"/>
                    <a:pt x="464179" y="1404564"/>
                    <a:pt x="440199" y="1404564"/>
                  </a:cubicBezTo>
                  <a:lnTo>
                    <a:pt x="90418" y="1404564"/>
                  </a:lnTo>
                  <a:cubicBezTo>
                    <a:pt x="66437" y="1404564"/>
                    <a:pt x="43439" y="1395038"/>
                    <a:pt x="26483" y="1378082"/>
                  </a:cubicBezTo>
                  <a:cubicBezTo>
                    <a:pt x="9526" y="1361125"/>
                    <a:pt x="0" y="1338127"/>
                    <a:pt x="0" y="1314147"/>
                  </a:cubicBezTo>
                  <a:lnTo>
                    <a:pt x="0" y="90418"/>
                  </a:lnTo>
                  <a:cubicBezTo>
                    <a:pt x="0" y="66437"/>
                    <a:pt x="9526" y="43439"/>
                    <a:pt x="26483" y="26483"/>
                  </a:cubicBezTo>
                  <a:cubicBezTo>
                    <a:pt x="43439" y="9526"/>
                    <a:pt x="66437" y="0"/>
                    <a:pt x="90418" y="0"/>
                  </a:cubicBezTo>
                  <a:close/>
                </a:path>
              </a:pathLst>
            </a:custGeom>
            <a:blipFill>
              <a:blip r:embed="rId2"/>
              <a:stretch>
                <a:fillRect l="-39243" r="-39243"/>
              </a:stretch>
            </a:blipFill>
          </p:spPr>
        </p:sp>
      </p:grpSp>
      <p:sp>
        <p:nvSpPr>
          <p:cNvPr id="6" name="Freeform 6"/>
          <p:cNvSpPr/>
          <p:nvPr/>
        </p:nvSpPr>
        <p:spPr>
          <a:xfrm>
            <a:off x="15729054" y="0"/>
            <a:ext cx="2558946" cy="3282258"/>
          </a:xfrm>
          <a:custGeom>
            <a:avLst/>
            <a:gdLst/>
            <a:ahLst/>
            <a:cxnLst/>
            <a:rect l="l" t="t" r="r" b="b"/>
            <a:pathLst>
              <a:path w="2558946" h="3282258">
                <a:moveTo>
                  <a:pt x="0" y="0"/>
                </a:moveTo>
                <a:lnTo>
                  <a:pt x="2558946" y="0"/>
                </a:lnTo>
                <a:lnTo>
                  <a:pt x="2558946" y="3282258"/>
                </a:lnTo>
                <a:lnTo>
                  <a:pt x="0" y="3282258"/>
                </a:lnTo>
                <a:lnTo>
                  <a:pt x="0" y="0"/>
                </a:lnTo>
                <a:close/>
              </a:path>
            </a:pathLst>
          </a:custGeom>
          <a:blipFill>
            <a:blip r:embed="rId3"/>
            <a:stretch>
              <a:fillRect l="-4028" r="-24237"/>
            </a:stretch>
          </a:blipFill>
        </p:spPr>
      </p:sp>
      <p:sp>
        <p:nvSpPr>
          <p:cNvPr id="7" name="TextBox 7"/>
          <p:cNvSpPr txBox="1"/>
          <p:nvPr/>
        </p:nvSpPr>
        <p:spPr>
          <a:xfrm>
            <a:off x="8614397" y="2293186"/>
            <a:ext cx="6752707" cy="597028"/>
          </a:xfrm>
          <a:prstGeom prst="rect">
            <a:avLst/>
          </a:prstGeom>
        </p:spPr>
        <p:txBody>
          <a:bodyPr lIns="0" tIns="0" rIns="0" bIns="0" rtlCol="0" anchor="t">
            <a:spAutoFit/>
          </a:bodyPr>
          <a:lstStyle/>
          <a:p>
            <a:pPr algn="l">
              <a:lnSpc>
                <a:spcPts val="4330"/>
              </a:lnSpc>
            </a:pPr>
            <a:r>
              <a:rPr lang="en-US" sz="3900" b="1">
                <a:solidFill>
                  <a:srgbClr val="FFDE59"/>
                </a:solidFill>
                <a:latin typeface="Poppins Bold" panose="00000800000000000000"/>
                <a:ea typeface="Poppins Bold" panose="00000800000000000000"/>
                <a:cs typeface="Poppins Bold" panose="00000800000000000000"/>
                <a:sym typeface="Poppins Bold" panose="00000800000000000000"/>
              </a:rPr>
              <a:t>INTRODUCTION</a:t>
            </a:r>
            <a:endParaRPr lang="en-US" sz="3900" b="1">
              <a:solidFill>
                <a:srgbClr val="FFDE59"/>
              </a:solidFill>
              <a:latin typeface="Poppins Bold" panose="00000800000000000000"/>
              <a:ea typeface="Poppins Bold" panose="00000800000000000000"/>
              <a:cs typeface="Poppins Bold" panose="00000800000000000000"/>
              <a:sym typeface="Poppins Bold" panose="00000800000000000000"/>
            </a:endParaRPr>
          </a:p>
        </p:txBody>
      </p:sp>
      <p:sp>
        <p:nvSpPr>
          <p:cNvPr id="8" name="TextBox 8"/>
          <p:cNvSpPr txBox="1"/>
          <p:nvPr/>
        </p:nvSpPr>
        <p:spPr>
          <a:xfrm>
            <a:off x="7864936" y="3435179"/>
            <a:ext cx="9143591" cy="6148705"/>
          </a:xfrm>
          <a:prstGeom prst="rect">
            <a:avLst/>
          </a:prstGeom>
        </p:spPr>
        <p:txBody>
          <a:bodyPr lIns="0" tIns="0" rIns="0" bIns="0" rtlCol="0" anchor="t">
            <a:spAutoFit/>
          </a:bodyPr>
          <a:lstStyle/>
          <a:p>
            <a:pPr algn="ctr">
              <a:lnSpc>
                <a:spcPts val="3425"/>
              </a:lnSpc>
            </a:pPr>
            <a:r>
              <a:rPr lang="en-US" sz="2800" b="1">
                <a:solidFill>
                  <a:srgbClr val="FFDE59"/>
                </a:solidFill>
                <a:latin typeface="Canva Sans" panose="020B0503030501040103"/>
                <a:ea typeface="Canva Sans" panose="020B0503030501040103"/>
                <a:cs typeface="Canva Sans" panose="020B0503030501040103"/>
                <a:sym typeface="Canva Sans" panose="020B0503030501040103"/>
              </a:rPr>
              <a:t>Maize is Kenya’s main staple food and a vital part of the country’s economy. Although several studies and models have explored maize yield prediction, most focus only on forecasting production. However, maize production remains unstable due to unpredictable rainfall, poor soil fertility, and limited access to modern technologies, which continue to threaten food security and farmer livelihoods. This project, the Crop Yield Prediction and Advisory System (CYPAS), builds on existing prediction efforts by introducing an advisory component that provides farmers and policymakers with actionable insights and practical recommendations for improving maize yield and sustainability.</a:t>
            </a:r>
            <a:endParaRPr lang="en-US" sz="2800" b="1">
              <a:solidFill>
                <a:srgbClr val="FFDE59"/>
              </a:solidFill>
              <a:latin typeface="Canva Sans" panose="020B0503030501040103"/>
              <a:ea typeface="Canva Sans" panose="020B0503030501040103"/>
              <a:cs typeface="Canva Sans" panose="020B0503030501040103"/>
              <a:sym typeface="Canva Sans" panose="020B0503030501040103"/>
            </a:endParaRPr>
          </a:p>
        </p:txBody>
      </p:sp>
      <p:sp>
        <p:nvSpPr>
          <p:cNvPr id="9" name="Freeform 9"/>
          <p:cNvSpPr/>
          <p:nvPr/>
        </p:nvSpPr>
        <p:spPr>
          <a:xfrm>
            <a:off x="7772000" y="2377524"/>
            <a:ext cx="484780" cy="512690"/>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17509"/>
        </a:solidFill>
        <a:effectLst/>
      </p:bgPr>
    </p:bg>
    <p:spTree>
      <p:nvGrpSpPr>
        <p:cNvPr id="1" name=""/>
        <p:cNvGrpSpPr/>
        <p:nvPr/>
      </p:nvGrpSpPr>
      <p:grpSpPr>
        <a:xfrm>
          <a:off x="0" y="0"/>
          <a:ext cx="0" cy="0"/>
          <a:chOff x="0" y="0"/>
          <a:chExt cx="0" cy="0"/>
        </a:xfrm>
      </p:grpSpPr>
      <p:sp>
        <p:nvSpPr>
          <p:cNvPr id="2" name="Freeform 2"/>
          <p:cNvSpPr/>
          <p:nvPr/>
        </p:nvSpPr>
        <p:spPr>
          <a:xfrm>
            <a:off x="477044" y="958785"/>
            <a:ext cx="484780" cy="512690"/>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533559" y="2476762"/>
            <a:ext cx="6662506" cy="6637535"/>
            <a:chOff x="0" y="0"/>
            <a:chExt cx="911310" cy="907894"/>
          </a:xfrm>
        </p:grpSpPr>
        <p:sp>
          <p:nvSpPr>
            <p:cNvPr id="4" name="Freeform 4"/>
            <p:cNvSpPr/>
            <p:nvPr/>
          </p:nvSpPr>
          <p:spPr>
            <a:xfrm>
              <a:off x="0" y="0"/>
              <a:ext cx="911310" cy="907894"/>
            </a:xfrm>
            <a:custGeom>
              <a:avLst/>
              <a:gdLst/>
              <a:ahLst/>
              <a:cxnLst/>
              <a:rect l="l" t="t" r="r" b="b"/>
              <a:pathLst>
                <a:path w="911310" h="907894">
                  <a:moveTo>
                    <a:pt x="26726" y="0"/>
                  </a:moveTo>
                  <a:lnTo>
                    <a:pt x="884584" y="0"/>
                  </a:lnTo>
                  <a:cubicBezTo>
                    <a:pt x="899344" y="0"/>
                    <a:pt x="911310" y="11966"/>
                    <a:pt x="911310" y="26726"/>
                  </a:cubicBezTo>
                  <a:lnTo>
                    <a:pt x="911310" y="881168"/>
                  </a:lnTo>
                  <a:cubicBezTo>
                    <a:pt x="911310" y="895929"/>
                    <a:pt x="899344" y="907894"/>
                    <a:pt x="884584" y="907894"/>
                  </a:cubicBezTo>
                  <a:lnTo>
                    <a:pt x="26726" y="907894"/>
                  </a:lnTo>
                  <a:cubicBezTo>
                    <a:pt x="11966" y="907894"/>
                    <a:pt x="0" y="895929"/>
                    <a:pt x="0" y="881168"/>
                  </a:cubicBezTo>
                  <a:lnTo>
                    <a:pt x="0" y="26726"/>
                  </a:lnTo>
                  <a:cubicBezTo>
                    <a:pt x="0" y="11966"/>
                    <a:pt x="11966" y="0"/>
                    <a:pt x="26726" y="0"/>
                  </a:cubicBezTo>
                  <a:close/>
                </a:path>
              </a:pathLst>
            </a:custGeom>
            <a:blipFill>
              <a:blip r:embed="rId3"/>
              <a:stretch>
                <a:fillRect t="-188" b="-188"/>
              </a:stretch>
            </a:blipFill>
            <a:ln w="57150" cap="rnd">
              <a:solidFill>
                <a:srgbClr val="FFFFFF"/>
              </a:solidFill>
              <a:prstDash val="solid"/>
              <a:round/>
            </a:ln>
          </p:spPr>
        </p:sp>
      </p:grpSp>
      <p:grpSp>
        <p:nvGrpSpPr>
          <p:cNvPr id="5" name="Group 5"/>
          <p:cNvGrpSpPr/>
          <p:nvPr/>
        </p:nvGrpSpPr>
        <p:grpSpPr>
          <a:xfrm rot="0">
            <a:off x="14401570" y="1866640"/>
            <a:ext cx="3073630" cy="2530673"/>
            <a:chOff x="0" y="0"/>
            <a:chExt cx="812800" cy="669219"/>
          </a:xfrm>
        </p:grpSpPr>
        <p:sp>
          <p:nvSpPr>
            <p:cNvPr id="6" name="Freeform 6"/>
            <p:cNvSpPr/>
            <p:nvPr/>
          </p:nvSpPr>
          <p:spPr>
            <a:xfrm>
              <a:off x="0" y="0"/>
              <a:ext cx="812800" cy="669219"/>
            </a:xfrm>
            <a:custGeom>
              <a:avLst/>
              <a:gdLst/>
              <a:ahLst/>
              <a:cxnLst/>
              <a:rect l="l" t="t" r="r" b="b"/>
              <a:pathLst>
                <a:path w="812800" h="669219">
                  <a:moveTo>
                    <a:pt x="57933" y="0"/>
                  </a:moveTo>
                  <a:lnTo>
                    <a:pt x="754867" y="0"/>
                  </a:lnTo>
                  <a:cubicBezTo>
                    <a:pt x="786863" y="0"/>
                    <a:pt x="812800" y="25937"/>
                    <a:pt x="812800" y="57933"/>
                  </a:cubicBezTo>
                  <a:lnTo>
                    <a:pt x="812800" y="611286"/>
                  </a:lnTo>
                  <a:cubicBezTo>
                    <a:pt x="812800" y="643281"/>
                    <a:pt x="786863" y="669219"/>
                    <a:pt x="754867" y="669219"/>
                  </a:cubicBezTo>
                  <a:lnTo>
                    <a:pt x="57933" y="669219"/>
                  </a:lnTo>
                  <a:cubicBezTo>
                    <a:pt x="25937" y="669219"/>
                    <a:pt x="0" y="643281"/>
                    <a:pt x="0" y="611286"/>
                  </a:cubicBezTo>
                  <a:lnTo>
                    <a:pt x="0" y="57933"/>
                  </a:lnTo>
                  <a:cubicBezTo>
                    <a:pt x="0" y="25937"/>
                    <a:pt x="25937" y="0"/>
                    <a:pt x="57933" y="0"/>
                  </a:cubicBezTo>
                  <a:close/>
                </a:path>
              </a:pathLst>
            </a:custGeom>
            <a:blipFill>
              <a:blip r:embed="rId4"/>
              <a:stretch>
                <a:fillRect l="-11789" r="-11789"/>
              </a:stretch>
            </a:blipFill>
            <a:ln w="57150" cap="rnd">
              <a:solidFill>
                <a:srgbClr val="FFFFFF"/>
              </a:solidFill>
              <a:prstDash val="solid"/>
              <a:round/>
            </a:ln>
          </p:spPr>
        </p:sp>
      </p:grpSp>
      <p:grpSp>
        <p:nvGrpSpPr>
          <p:cNvPr id="7" name="Group 7"/>
          <p:cNvGrpSpPr/>
          <p:nvPr/>
        </p:nvGrpSpPr>
        <p:grpSpPr>
          <a:xfrm rot="0">
            <a:off x="14477770" y="5372200"/>
            <a:ext cx="3073630" cy="2530673"/>
            <a:chOff x="0" y="0"/>
            <a:chExt cx="812800" cy="669219"/>
          </a:xfrm>
        </p:grpSpPr>
        <p:sp>
          <p:nvSpPr>
            <p:cNvPr id="8" name="Freeform 8"/>
            <p:cNvSpPr/>
            <p:nvPr/>
          </p:nvSpPr>
          <p:spPr>
            <a:xfrm>
              <a:off x="0" y="0"/>
              <a:ext cx="812800" cy="669219"/>
            </a:xfrm>
            <a:custGeom>
              <a:avLst/>
              <a:gdLst/>
              <a:ahLst/>
              <a:cxnLst/>
              <a:rect l="l" t="t" r="r" b="b"/>
              <a:pathLst>
                <a:path w="812800" h="669219">
                  <a:moveTo>
                    <a:pt x="57933" y="0"/>
                  </a:moveTo>
                  <a:lnTo>
                    <a:pt x="754867" y="0"/>
                  </a:lnTo>
                  <a:cubicBezTo>
                    <a:pt x="786863" y="0"/>
                    <a:pt x="812800" y="25937"/>
                    <a:pt x="812800" y="57933"/>
                  </a:cubicBezTo>
                  <a:lnTo>
                    <a:pt x="812800" y="611286"/>
                  </a:lnTo>
                  <a:cubicBezTo>
                    <a:pt x="812800" y="643281"/>
                    <a:pt x="786863" y="669219"/>
                    <a:pt x="754867" y="669219"/>
                  </a:cubicBezTo>
                  <a:lnTo>
                    <a:pt x="57933" y="669219"/>
                  </a:lnTo>
                  <a:cubicBezTo>
                    <a:pt x="25937" y="669219"/>
                    <a:pt x="0" y="643281"/>
                    <a:pt x="0" y="611286"/>
                  </a:cubicBezTo>
                  <a:lnTo>
                    <a:pt x="0" y="57933"/>
                  </a:lnTo>
                  <a:cubicBezTo>
                    <a:pt x="0" y="25937"/>
                    <a:pt x="25937" y="0"/>
                    <a:pt x="57933" y="0"/>
                  </a:cubicBezTo>
                  <a:close/>
                </a:path>
              </a:pathLst>
            </a:custGeom>
            <a:blipFill>
              <a:blip r:embed="rId5"/>
              <a:stretch>
                <a:fillRect t="-40831" b="-40831"/>
              </a:stretch>
            </a:blipFill>
            <a:ln w="57150" cap="rnd">
              <a:solidFill>
                <a:srgbClr val="FFFFFF"/>
              </a:solidFill>
              <a:prstDash val="solid"/>
              <a:round/>
            </a:ln>
          </p:spPr>
        </p:sp>
      </p:grpSp>
      <p:sp>
        <p:nvSpPr>
          <p:cNvPr id="9" name="TextBox 9"/>
          <p:cNvSpPr txBox="1"/>
          <p:nvPr/>
        </p:nvSpPr>
        <p:spPr>
          <a:xfrm>
            <a:off x="1066599" y="1257409"/>
            <a:ext cx="6456329" cy="781275"/>
          </a:xfrm>
          <a:prstGeom prst="rect">
            <a:avLst/>
          </a:prstGeom>
        </p:spPr>
        <p:txBody>
          <a:bodyPr lIns="0" tIns="0" rIns="0" bIns="0" rtlCol="0" anchor="t">
            <a:spAutoFit/>
          </a:bodyPr>
          <a:lstStyle/>
          <a:p>
            <a:pPr algn="l">
              <a:lnSpc>
                <a:spcPts val="5605"/>
              </a:lnSpc>
            </a:pPr>
            <a:r>
              <a:rPr lang="en-US" sz="6295" b="1">
                <a:solidFill>
                  <a:srgbClr val="FFDE59"/>
                </a:solidFill>
                <a:latin typeface="Montserrat Bold" panose="00000800000000000000"/>
                <a:ea typeface="Montserrat Bold" panose="00000800000000000000"/>
                <a:cs typeface="Montserrat Bold" panose="00000800000000000000"/>
                <a:sym typeface="Montserrat Bold" panose="00000800000000000000"/>
              </a:rPr>
              <a:t>BACKGROUND</a:t>
            </a:r>
            <a:endParaRPr lang="en-US" sz="629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TextBox 10"/>
          <p:cNvSpPr txBox="1"/>
          <p:nvPr/>
        </p:nvSpPr>
        <p:spPr>
          <a:xfrm>
            <a:off x="7891145" y="1409700"/>
            <a:ext cx="5543550" cy="2906395"/>
          </a:xfrm>
          <a:prstGeom prst="rect">
            <a:avLst/>
          </a:prstGeom>
        </p:spPr>
        <p:txBody>
          <a:bodyPr lIns="0" tIns="0" rIns="0" bIns="0" rtlCol="0" anchor="t">
            <a:noAutofit/>
          </a:bodyPr>
          <a:lstStyle/>
          <a:p>
            <a:pPr algn="ctr">
              <a:lnSpc>
                <a:spcPts val="2975"/>
              </a:lnSpc>
            </a:pPr>
            <a:r>
              <a:rPr lang="en-US" sz="2400" b="1">
                <a:solidFill>
                  <a:srgbClr val="FFDE59"/>
                </a:solidFill>
                <a:latin typeface="Canva Sans" panose="020B0503030501040103"/>
                <a:ea typeface="Canva Sans" panose="020B0503030501040103"/>
                <a:cs typeface="Canva Sans" panose="020B0503030501040103"/>
                <a:sym typeface="Canva Sans" panose="020B0503030501040103"/>
              </a:rPr>
              <a:t>Maize remains a key staple food in Kenya, yet yields have stayed low and unstable due to erratic rainfall, soil degradation, and the effects of climate change. Most smallholder farmers still rely on traditional methods rather than data-driven tools, limiting their ability to make timely and informed farming decisions.</a:t>
            </a:r>
            <a:endParaRPr lang="en-US" sz="2400" b="1">
              <a:solidFill>
                <a:srgbClr val="FFDE59"/>
              </a:solidFill>
              <a:latin typeface="Canva Sans" panose="020B0503030501040103"/>
              <a:ea typeface="Canva Sans" panose="020B0503030501040103"/>
              <a:cs typeface="Canva Sans" panose="020B0503030501040103"/>
              <a:sym typeface="Canva Sans" panose="020B0503030501040103"/>
            </a:endParaRPr>
          </a:p>
        </p:txBody>
      </p:sp>
      <p:sp>
        <p:nvSpPr>
          <p:cNvPr id="11" name="TextBox 11"/>
          <p:cNvSpPr txBox="1"/>
          <p:nvPr/>
        </p:nvSpPr>
        <p:spPr>
          <a:xfrm>
            <a:off x="7880461" y="5448244"/>
            <a:ext cx="5564775" cy="4434205"/>
          </a:xfrm>
          <a:prstGeom prst="rect">
            <a:avLst/>
          </a:prstGeom>
        </p:spPr>
        <p:txBody>
          <a:bodyPr lIns="0" tIns="0" rIns="0" bIns="0" rtlCol="0" anchor="t">
            <a:spAutoFit/>
          </a:bodyPr>
          <a:lstStyle/>
          <a:p>
            <a:pPr algn="ctr">
              <a:lnSpc>
                <a:spcPts val="2660"/>
              </a:lnSpc>
              <a:spcBef>
                <a:spcPct val="0"/>
              </a:spcBef>
            </a:pPr>
            <a:r>
              <a:rPr lang="en-US" sz="2400" b="1">
                <a:solidFill>
                  <a:srgbClr val="FFDE59"/>
                </a:solidFill>
                <a:latin typeface="Canva Sans" panose="020B0503030501040103"/>
                <a:ea typeface="Canva Sans" panose="020B0503030501040103"/>
                <a:cs typeface="Canva Sans" panose="020B0503030501040103"/>
                <a:sym typeface="Canva Sans" panose="020B0503030501040103"/>
              </a:rPr>
              <a:t>With the growing availability of open agricultural data—such as satellite imagery, weather data, and soil maps—machine learning now offers a way to predict yields and provide advisory insights. The Crop Yield Prediction and Advisory System (CYPAS) bridges data science and practical farming by delivering localized, easy-to-understand recommendations that support sustainable agriculture and strengthen food security in Kenya.</a:t>
            </a:r>
            <a:endParaRPr lang="en-US" sz="2400" b="1">
              <a:solidFill>
                <a:srgbClr val="FFDE59"/>
              </a:solidFill>
              <a:latin typeface="Canva Sans" panose="020B0503030501040103"/>
              <a:ea typeface="Canva Sans" panose="020B0503030501040103"/>
              <a:cs typeface="Canva Sans" panose="020B0503030501040103"/>
              <a:sym typeface="Canva Sans" panose="020B05030305010401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3F09"/>
        </a:solidFill>
        <a:effectLst/>
      </p:bgPr>
    </p:bg>
    <p:spTree>
      <p:nvGrpSpPr>
        <p:cNvPr id="1" name=""/>
        <p:cNvGrpSpPr/>
        <p:nvPr/>
      </p:nvGrpSpPr>
      <p:grpSpPr>
        <a:xfrm>
          <a:off x="0" y="0"/>
          <a:ext cx="0" cy="0"/>
          <a:chOff x="0" y="0"/>
          <a:chExt cx="0" cy="0"/>
        </a:xfrm>
      </p:grpSpPr>
      <p:sp>
        <p:nvSpPr>
          <p:cNvPr id="2" name="Freeform 2"/>
          <p:cNvSpPr/>
          <p:nvPr/>
        </p:nvSpPr>
        <p:spPr>
          <a:xfrm>
            <a:off x="2214394" y="945179"/>
            <a:ext cx="484780" cy="512690"/>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1861948" y="2322719"/>
            <a:ext cx="5672303" cy="6426232"/>
            <a:chOff x="0" y="0"/>
            <a:chExt cx="878788" cy="995592"/>
          </a:xfrm>
        </p:grpSpPr>
        <p:sp>
          <p:nvSpPr>
            <p:cNvPr id="4" name="Freeform 4"/>
            <p:cNvSpPr/>
            <p:nvPr/>
          </p:nvSpPr>
          <p:spPr>
            <a:xfrm>
              <a:off x="0" y="0"/>
              <a:ext cx="878788" cy="995592"/>
            </a:xfrm>
            <a:custGeom>
              <a:avLst/>
              <a:gdLst/>
              <a:ahLst/>
              <a:cxnLst/>
              <a:rect l="l" t="t" r="r" b="b"/>
              <a:pathLst>
                <a:path w="878788" h="995592">
                  <a:moveTo>
                    <a:pt x="31392" y="0"/>
                  </a:moveTo>
                  <a:lnTo>
                    <a:pt x="847396" y="0"/>
                  </a:lnTo>
                  <a:cubicBezTo>
                    <a:pt x="864734" y="0"/>
                    <a:pt x="878788" y="14055"/>
                    <a:pt x="878788" y="31392"/>
                  </a:cubicBezTo>
                  <a:lnTo>
                    <a:pt x="878788" y="964200"/>
                  </a:lnTo>
                  <a:cubicBezTo>
                    <a:pt x="878788" y="972525"/>
                    <a:pt x="875481" y="980510"/>
                    <a:pt x="869594" y="986397"/>
                  </a:cubicBezTo>
                  <a:cubicBezTo>
                    <a:pt x="863707" y="992284"/>
                    <a:pt x="855722" y="995592"/>
                    <a:pt x="847396" y="995592"/>
                  </a:cubicBezTo>
                  <a:lnTo>
                    <a:pt x="31392" y="995592"/>
                  </a:lnTo>
                  <a:cubicBezTo>
                    <a:pt x="14055" y="995592"/>
                    <a:pt x="0" y="981537"/>
                    <a:pt x="0" y="964200"/>
                  </a:cubicBezTo>
                  <a:lnTo>
                    <a:pt x="0" y="31392"/>
                  </a:lnTo>
                  <a:cubicBezTo>
                    <a:pt x="0" y="14055"/>
                    <a:pt x="14055" y="0"/>
                    <a:pt x="31392" y="0"/>
                  </a:cubicBezTo>
                  <a:close/>
                </a:path>
              </a:pathLst>
            </a:custGeom>
            <a:blipFill>
              <a:blip r:embed="rId3"/>
              <a:stretch>
                <a:fillRect l="-35084" r="-35084"/>
              </a:stretch>
            </a:blipFill>
            <a:ln w="57150" cap="rnd">
              <a:solidFill>
                <a:srgbClr val="FFFFFF"/>
              </a:solidFill>
              <a:prstDash val="solid"/>
              <a:round/>
            </a:ln>
          </p:spPr>
        </p:sp>
      </p:grpSp>
      <p:grpSp>
        <p:nvGrpSpPr>
          <p:cNvPr id="5" name="Group 5"/>
          <p:cNvGrpSpPr/>
          <p:nvPr/>
        </p:nvGrpSpPr>
        <p:grpSpPr>
          <a:xfrm rot="0">
            <a:off x="9931875" y="4682170"/>
            <a:ext cx="3860145" cy="3634030"/>
            <a:chOff x="0" y="0"/>
            <a:chExt cx="598038" cy="563006"/>
          </a:xfrm>
        </p:grpSpPr>
        <p:sp>
          <p:nvSpPr>
            <p:cNvPr id="6" name="Freeform 6"/>
            <p:cNvSpPr/>
            <p:nvPr/>
          </p:nvSpPr>
          <p:spPr>
            <a:xfrm>
              <a:off x="0" y="0"/>
              <a:ext cx="598038" cy="563006"/>
            </a:xfrm>
            <a:custGeom>
              <a:avLst/>
              <a:gdLst/>
              <a:ahLst/>
              <a:cxnLst/>
              <a:rect l="l" t="t" r="r" b="b"/>
              <a:pathLst>
                <a:path w="598038" h="563006">
                  <a:moveTo>
                    <a:pt x="46129" y="0"/>
                  </a:moveTo>
                  <a:lnTo>
                    <a:pt x="551909" y="0"/>
                  </a:lnTo>
                  <a:cubicBezTo>
                    <a:pt x="577385" y="0"/>
                    <a:pt x="598038" y="20653"/>
                    <a:pt x="598038" y="46129"/>
                  </a:cubicBezTo>
                  <a:lnTo>
                    <a:pt x="598038" y="516878"/>
                  </a:lnTo>
                  <a:cubicBezTo>
                    <a:pt x="598038" y="542354"/>
                    <a:pt x="577385" y="563006"/>
                    <a:pt x="551909" y="563006"/>
                  </a:cubicBezTo>
                  <a:lnTo>
                    <a:pt x="46129" y="563006"/>
                  </a:lnTo>
                  <a:cubicBezTo>
                    <a:pt x="20653" y="563006"/>
                    <a:pt x="0" y="542354"/>
                    <a:pt x="0" y="516878"/>
                  </a:cubicBezTo>
                  <a:lnTo>
                    <a:pt x="0" y="46129"/>
                  </a:lnTo>
                  <a:cubicBezTo>
                    <a:pt x="0" y="20653"/>
                    <a:pt x="20653" y="0"/>
                    <a:pt x="46129" y="0"/>
                  </a:cubicBezTo>
                  <a:close/>
                </a:path>
              </a:pathLst>
            </a:custGeom>
            <a:blipFill>
              <a:blip r:embed="rId4"/>
              <a:stretch>
                <a:fillRect l="-20650" r="-20650"/>
              </a:stretch>
            </a:blipFill>
            <a:ln w="57150" cap="rnd">
              <a:solidFill>
                <a:srgbClr val="FFFFFF"/>
              </a:solidFill>
              <a:prstDash val="solid"/>
              <a:round/>
            </a:ln>
          </p:spPr>
        </p:sp>
      </p:grpSp>
      <p:sp>
        <p:nvSpPr>
          <p:cNvPr id="7" name="TextBox 7"/>
          <p:cNvSpPr txBox="1"/>
          <p:nvPr/>
        </p:nvSpPr>
        <p:spPr>
          <a:xfrm>
            <a:off x="3081866" y="1049954"/>
            <a:ext cx="7190156" cy="557034"/>
          </a:xfrm>
          <a:prstGeom prst="rect">
            <a:avLst/>
          </a:prstGeom>
        </p:spPr>
        <p:txBody>
          <a:bodyPr lIns="0" tIns="0" rIns="0" bIns="0" rtlCol="0" anchor="t">
            <a:spAutoFit/>
          </a:bodyPr>
          <a:lstStyle/>
          <a:p>
            <a:pPr algn="l">
              <a:lnSpc>
                <a:spcPts val="4265"/>
              </a:lnSpc>
            </a:pPr>
            <a:r>
              <a:rPr lang="en-US" sz="4395" b="1">
                <a:solidFill>
                  <a:srgbClr val="FFDE59"/>
                </a:solidFill>
                <a:latin typeface="Montserrat Bold" panose="00000800000000000000"/>
                <a:ea typeface="Montserrat Bold" panose="00000800000000000000"/>
                <a:cs typeface="Montserrat Bold" panose="00000800000000000000"/>
                <a:sym typeface="Montserrat Bold" panose="00000800000000000000"/>
              </a:rPr>
              <a:t>PROBLEM STATEMENT</a:t>
            </a:r>
            <a:endParaRPr lang="en-US" sz="439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TextBox 8"/>
          <p:cNvSpPr txBox="1"/>
          <p:nvPr/>
        </p:nvSpPr>
        <p:spPr>
          <a:xfrm>
            <a:off x="414117" y="2449101"/>
            <a:ext cx="9243322" cy="6409055"/>
          </a:xfrm>
          <a:prstGeom prst="rect">
            <a:avLst/>
          </a:prstGeom>
        </p:spPr>
        <p:txBody>
          <a:bodyPr lIns="0" tIns="0" rIns="0" bIns="0" rtlCol="0" anchor="t">
            <a:spAutoFit/>
          </a:bodyPr>
          <a:lstStyle/>
          <a:p>
            <a:pPr algn="ctr">
              <a:lnSpc>
                <a:spcPts val="2940"/>
              </a:lnSpc>
              <a:spcBef>
                <a:spcPct val="0"/>
              </a:spcBef>
            </a:pPr>
            <a:r>
              <a:rPr lang="en-US" sz="2100" b="1">
                <a:solidFill>
                  <a:srgbClr val="FFDE59"/>
                </a:solidFill>
                <a:latin typeface="Montserrat Medium" panose="00000600000000000000"/>
                <a:ea typeface="Montserrat Medium" panose="00000600000000000000"/>
                <a:cs typeface="Montserrat Medium" panose="00000600000000000000"/>
                <a:sym typeface="Montserrat Medium" panose="00000600000000000000"/>
              </a:rPr>
              <a:t>Maize production in Kenya has been highly unstable over the past decade, despite its central role as the nation’s staple food crop. Unpredictable weather patterns, declining soil fertility, pest outbreaks, and limited adoption of modern technologies have caused frequent yield fluctuations—resulting in food shortages, increased imports, and reduced farmer income.</a:t>
            </a:r>
            <a:endParaRPr lang="en-US" sz="2100" b="1">
              <a:solidFill>
                <a:srgbClr val="FFDE59"/>
              </a:solidFill>
              <a:latin typeface="Montserrat Medium" panose="00000600000000000000"/>
              <a:ea typeface="Montserrat Medium" panose="00000600000000000000"/>
              <a:cs typeface="Montserrat Medium" panose="00000600000000000000"/>
              <a:sym typeface="Montserrat Medium" panose="00000600000000000000"/>
            </a:endParaRPr>
          </a:p>
          <a:p>
            <a:pPr algn="ctr">
              <a:lnSpc>
                <a:spcPts val="2940"/>
              </a:lnSpc>
              <a:spcBef>
                <a:spcPct val="0"/>
              </a:spcBef>
            </a:pPr>
            <a:r>
              <a:rPr lang="en-US" sz="2100" b="1">
                <a:solidFill>
                  <a:srgbClr val="FFDE59"/>
                </a:solidFill>
                <a:latin typeface="Montserrat Medium" panose="00000600000000000000"/>
                <a:ea typeface="Montserrat Medium" panose="00000600000000000000"/>
                <a:cs typeface="Montserrat Medium" panose="00000600000000000000"/>
                <a:sym typeface="Montserrat Medium" panose="00000600000000000000"/>
              </a:rPr>
              <a:t>Current agricultural systems focus mainly on data collection and reporting, offering little predictive or advisory support. Most farmers still depend on outdated experience-based methods, which are unreliable under changing climatic conditions.</a:t>
            </a:r>
            <a:endParaRPr lang="en-US" sz="2100" b="1">
              <a:solidFill>
                <a:srgbClr val="FFDE59"/>
              </a:solidFill>
              <a:latin typeface="Montserrat Medium" panose="00000600000000000000"/>
              <a:ea typeface="Montserrat Medium" panose="00000600000000000000"/>
              <a:cs typeface="Montserrat Medium" panose="00000600000000000000"/>
              <a:sym typeface="Montserrat Medium" panose="00000600000000000000"/>
            </a:endParaRPr>
          </a:p>
          <a:p>
            <a:pPr algn="ctr">
              <a:lnSpc>
                <a:spcPts val="2940"/>
              </a:lnSpc>
              <a:spcBef>
                <a:spcPct val="0"/>
              </a:spcBef>
            </a:pPr>
            <a:r>
              <a:rPr lang="en-US" sz="2100" b="1">
                <a:solidFill>
                  <a:srgbClr val="FFDE59"/>
                </a:solidFill>
                <a:latin typeface="Montserrat Medium" panose="00000600000000000000"/>
                <a:ea typeface="Montserrat Medium" panose="00000600000000000000"/>
                <a:cs typeface="Montserrat Medium" panose="00000600000000000000"/>
                <a:sym typeface="Montserrat Medium" panose="00000600000000000000"/>
              </a:rPr>
              <a:t>There is therefore a need for a data-driven, predictive, and user-friendly system that can forecast maize yields and provide actionable insights. The Crop Yield Prediction and Advisory System (CYPAS) seeks to fill this gap by applying machine learning to analyze weather, soil, and historical production data, delivering both yield predictions and tailored recommendations to enhance productivity and food security.</a:t>
            </a:r>
            <a:endParaRPr lang="en-US" sz="2100" b="1">
              <a:solidFill>
                <a:srgbClr val="FFDE59"/>
              </a:solidFill>
              <a:latin typeface="Montserrat Medium" panose="00000600000000000000"/>
              <a:ea typeface="Montserrat Medium" panose="00000600000000000000"/>
              <a:cs typeface="Montserrat Medium" panose="00000600000000000000"/>
              <a:sym typeface="Montserrat Medium" panose="000006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17509"/>
        </a:solidFill>
        <a:effectLst/>
      </p:bgPr>
    </p:bg>
    <p:spTree>
      <p:nvGrpSpPr>
        <p:cNvPr id="1" name=""/>
        <p:cNvGrpSpPr/>
        <p:nvPr/>
      </p:nvGrpSpPr>
      <p:grpSpPr>
        <a:xfrm>
          <a:off x="0" y="0"/>
          <a:ext cx="0" cy="0"/>
          <a:chOff x="0" y="0"/>
          <a:chExt cx="0" cy="0"/>
        </a:xfrm>
      </p:grpSpPr>
      <p:grpSp>
        <p:nvGrpSpPr>
          <p:cNvPr id="2" name="Group 2"/>
          <p:cNvGrpSpPr/>
          <p:nvPr/>
        </p:nvGrpSpPr>
        <p:grpSpPr>
          <a:xfrm rot="0">
            <a:off x="2838159" y="-523865"/>
            <a:ext cx="12317565" cy="10496715"/>
            <a:chOff x="0" y="0"/>
            <a:chExt cx="1431390" cy="1219794"/>
          </a:xfrm>
        </p:grpSpPr>
        <p:sp>
          <p:nvSpPr>
            <p:cNvPr id="3" name="Freeform 3"/>
            <p:cNvSpPr/>
            <p:nvPr/>
          </p:nvSpPr>
          <p:spPr>
            <a:xfrm>
              <a:off x="0" y="0"/>
              <a:ext cx="1431390" cy="1219794"/>
            </a:xfrm>
            <a:custGeom>
              <a:avLst/>
              <a:gdLst/>
              <a:ahLst/>
              <a:cxnLst/>
              <a:rect l="l" t="t" r="r" b="b"/>
              <a:pathLst>
                <a:path w="1431390" h="1219794">
                  <a:moveTo>
                    <a:pt x="715695" y="0"/>
                  </a:moveTo>
                  <a:cubicBezTo>
                    <a:pt x="320428" y="0"/>
                    <a:pt x="0" y="273060"/>
                    <a:pt x="0" y="609897"/>
                  </a:cubicBezTo>
                  <a:cubicBezTo>
                    <a:pt x="0" y="946734"/>
                    <a:pt x="320428" y="1219794"/>
                    <a:pt x="715695" y="1219794"/>
                  </a:cubicBezTo>
                  <a:cubicBezTo>
                    <a:pt x="1110962" y="1219794"/>
                    <a:pt x="1431390" y="946734"/>
                    <a:pt x="1431390" y="609897"/>
                  </a:cubicBezTo>
                  <a:cubicBezTo>
                    <a:pt x="1431390" y="273060"/>
                    <a:pt x="1110962" y="0"/>
                    <a:pt x="715695" y="0"/>
                  </a:cubicBezTo>
                  <a:close/>
                </a:path>
              </a:pathLst>
            </a:custGeom>
            <a:gradFill rotWithShape="1">
              <a:gsLst>
                <a:gs pos="0">
                  <a:srgbClr val="242403">
                    <a:alpha val="100000"/>
                  </a:srgbClr>
                </a:gs>
                <a:gs pos="100000">
                  <a:srgbClr val="005E00">
                    <a:alpha val="5500"/>
                  </a:srgbClr>
                </a:gs>
              </a:gsLst>
              <a:lin ang="0"/>
            </a:gradFill>
          </p:spPr>
        </p:sp>
        <p:sp>
          <p:nvSpPr>
            <p:cNvPr id="4" name="TextBox 4"/>
            <p:cNvSpPr txBox="1"/>
            <p:nvPr/>
          </p:nvSpPr>
          <p:spPr>
            <a:xfrm>
              <a:off x="134193" y="76256"/>
              <a:ext cx="1163004" cy="1029183"/>
            </a:xfrm>
            <a:prstGeom prst="rect">
              <a:avLst/>
            </a:prstGeom>
          </p:spPr>
          <p:txBody>
            <a:bodyPr lIns="50800" tIns="50800" rIns="50800" bIns="50800" rtlCol="0" anchor="ctr"/>
            <a:lstStyle/>
            <a:p>
              <a:pPr algn="ctr">
                <a:lnSpc>
                  <a:spcPts val="2940"/>
                </a:lnSpc>
              </a:pP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The Crop Yield Prediction and Advisory System (CYPAS) is a web-based platform that uses machine learning to predict maize yields across Kenyan counties and provide actionable farming advisories. It integrates weather, soil, satellite, and past yield data to generate accurate, localized forecasts and practical recommendations for farmers and planners.</a:t>
              </a:r>
              <a:endParaRPr lang="en-US" sz="2100" b="1">
                <a:solidFill>
                  <a:srgbClr val="FFDE59"/>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Key Highlights</a:t>
              </a:r>
              <a:endParaRPr lang="en-US" sz="2100">
                <a:solidFill>
                  <a:srgbClr val="FFDE59"/>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p>
            <a:p>
              <a:pPr algn="ctr">
                <a:lnSpc>
                  <a:spcPts val="2940"/>
                </a:lnSpc>
              </a:pP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Integrates multi-source agricultural data for prediction.</a:t>
              </a:r>
              <a:endParaRPr lang="en-US" sz="2100" b="1">
                <a:solidFill>
                  <a:srgbClr val="FFDE59"/>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  Uses advanced models like Random Forest and XGBoost.</a:t>
              </a: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     </a:t>
              </a:r>
              <a:endParaRPr lang="en-US" sz="2100" b="1">
                <a:solidFill>
                  <a:srgbClr val="FFDE59"/>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             </a:t>
              </a: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Provides simple, data-driven advisories on planting and fertilizer use.</a:t>
              </a:r>
              <a:endParaRPr lang="en-US" sz="2100" b="1">
                <a:solidFill>
                  <a:srgbClr val="FFDE59"/>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Displays interactive charts and maps for visualization.</a:t>
              </a:r>
              <a:endParaRPr lang="en-US" sz="2100" b="1">
                <a:solidFill>
                  <a:srgbClr val="FFDE59"/>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Offers a user-friendly web interface for easy access.</a:t>
              </a:r>
              <a:endParaRPr lang="en-US" sz="2100" b="1">
                <a:solidFill>
                  <a:srgbClr val="FFDE59"/>
                </a:solidFill>
                <a:latin typeface="Canva Sans" panose="020B0503030501040103"/>
                <a:ea typeface="Canva Sans" panose="020B0503030501040103"/>
                <a:cs typeface="Canva Sans" panose="020B0503030501040103"/>
                <a:sym typeface="Canva Sans" panose="020B0503030501040103"/>
              </a:endParaRPr>
            </a:p>
            <a:p>
              <a:pPr algn="ctr">
                <a:lnSpc>
                  <a:spcPts val="2940"/>
                </a:lnSpc>
              </a:pP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  </a:t>
              </a:r>
              <a:r>
                <a:rPr lang="en-US" sz="2100" b="1">
                  <a:solidFill>
                    <a:srgbClr val="FFDE59"/>
                  </a:solidFill>
                  <a:latin typeface="Canva Sans" panose="020B0503030501040103"/>
                  <a:ea typeface="Canva Sans" panose="020B0503030501040103"/>
                  <a:cs typeface="Canva Sans" panose="020B0503030501040103"/>
                  <a:sym typeface="Canva Sans" panose="020B0503030501040103"/>
                </a:rPr>
                <a:t>CYPAS goes beyond prediction — it empowers farmers and decision-makers with timely, insight-based guidance to improve productivity and promote food security in Kenya.</a:t>
              </a:r>
              <a:endParaRPr lang="en-US" sz="2100" b="1">
                <a:solidFill>
                  <a:srgbClr val="FFDE59"/>
                </a:solidFill>
                <a:latin typeface="Canva Sans" panose="020B0503030501040103"/>
                <a:ea typeface="Canva Sans" panose="020B0503030501040103"/>
                <a:cs typeface="Canva Sans" panose="020B0503030501040103"/>
                <a:sym typeface="Canva Sans" panose="020B0503030501040103"/>
              </a:endParaRPr>
            </a:p>
            <a:p>
              <a:pPr algn="ctr">
                <a:lnSpc>
                  <a:spcPts val="2940"/>
                </a:lnSpc>
                <a:spcBef>
                  <a:spcPct val="0"/>
                </a:spcBef>
              </a:pPr>
              <a:endParaRPr b="1"/>
            </a:p>
          </p:txBody>
        </p:sp>
      </p:grpSp>
      <p:sp>
        <p:nvSpPr>
          <p:cNvPr id="5" name="Freeform 5"/>
          <p:cNvSpPr/>
          <p:nvPr/>
        </p:nvSpPr>
        <p:spPr>
          <a:xfrm>
            <a:off x="2214394" y="945179"/>
            <a:ext cx="484780" cy="512690"/>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4989933" y="4769350"/>
            <a:ext cx="228600" cy="241761"/>
          </a:xfrm>
          <a:custGeom>
            <a:avLst/>
            <a:gdLst/>
            <a:ahLst/>
            <a:cxnLst/>
            <a:rect l="l" t="t" r="r" b="b"/>
            <a:pathLst>
              <a:path w="228600" h="241761">
                <a:moveTo>
                  <a:pt x="0" y="0"/>
                </a:moveTo>
                <a:lnTo>
                  <a:pt x="228600" y="0"/>
                </a:lnTo>
                <a:lnTo>
                  <a:pt x="228600" y="241761"/>
                </a:lnTo>
                <a:lnTo>
                  <a:pt x="0" y="24176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5104233" y="4378137"/>
            <a:ext cx="228600" cy="241761"/>
          </a:xfrm>
          <a:custGeom>
            <a:avLst/>
            <a:gdLst/>
            <a:ahLst/>
            <a:cxnLst/>
            <a:rect l="l" t="t" r="r" b="b"/>
            <a:pathLst>
              <a:path w="228600" h="241761">
                <a:moveTo>
                  <a:pt x="0" y="0"/>
                </a:moveTo>
                <a:lnTo>
                  <a:pt x="228600" y="0"/>
                </a:lnTo>
                <a:lnTo>
                  <a:pt x="228600" y="241761"/>
                </a:lnTo>
                <a:lnTo>
                  <a:pt x="0" y="24176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4761333" y="5143500"/>
            <a:ext cx="228600" cy="241761"/>
          </a:xfrm>
          <a:custGeom>
            <a:avLst/>
            <a:gdLst/>
            <a:ahLst/>
            <a:cxnLst/>
            <a:rect l="l" t="t" r="r" b="b"/>
            <a:pathLst>
              <a:path w="228600" h="241761">
                <a:moveTo>
                  <a:pt x="0" y="0"/>
                </a:moveTo>
                <a:lnTo>
                  <a:pt x="228600" y="0"/>
                </a:lnTo>
                <a:lnTo>
                  <a:pt x="228600" y="241761"/>
                </a:lnTo>
                <a:lnTo>
                  <a:pt x="0" y="24176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5218533" y="5493597"/>
            <a:ext cx="228600" cy="241761"/>
          </a:xfrm>
          <a:custGeom>
            <a:avLst/>
            <a:gdLst/>
            <a:ahLst/>
            <a:cxnLst/>
            <a:rect l="l" t="t" r="r" b="b"/>
            <a:pathLst>
              <a:path w="228600" h="241761">
                <a:moveTo>
                  <a:pt x="0" y="0"/>
                </a:moveTo>
                <a:lnTo>
                  <a:pt x="228600" y="0"/>
                </a:lnTo>
                <a:lnTo>
                  <a:pt x="228600" y="241761"/>
                </a:lnTo>
                <a:lnTo>
                  <a:pt x="0" y="24176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10" name="Group 10"/>
          <p:cNvGrpSpPr/>
          <p:nvPr/>
        </p:nvGrpSpPr>
        <p:grpSpPr>
          <a:xfrm rot="0">
            <a:off x="13790107" y="0"/>
            <a:ext cx="4378137" cy="437813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4035" b="-14035"/>
              </a:stretch>
            </a:blipFill>
            <a:ln w="57150" cap="sq">
              <a:gradFill>
                <a:gsLst>
                  <a:gs pos="0">
                    <a:srgbClr val="FFFFEF">
                      <a:alpha val="100000"/>
                    </a:srgbClr>
                  </a:gs>
                  <a:gs pos="100000">
                    <a:srgbClr val="005E00">
                      <a:alpha val="5500"/>
                    </a:srgbClr>
                  </a:gs>
                </a:gsLst>
                <a:lin ang="0"/>
              </a:gradFill>
              <a:prstDash val="solid"/>
              <a:miter/>
            </a:ln>
          </p:spPr>
        </p:sp>
      </p:grpSp>
      <p:grpSp>
        <p:nvGrpSpPr>
          <p:cNvPr id="12" name="Group 12"/>
          <p:cNvGrpSpPr/>
          <p:nvPr/>
        </p:nvGrpSpPr>
        <p:grpSpPr>
          <a:xfrm rot="0">
            <a:off x="0" y="5926955"/>
            <a:ext cx="4378137" cy="437813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12208" b="-12208"/>
              </a:stretch>
            </a:blipFill>
            <a:ln w="57150" cap="sq">
              <a:gradFill>
                <a:gsLst>
                  <a:gs pos="0">
                    <a:srgbClr val="FFFFEF">
                      <a:alpha val="100000"/>
                    </a:srgbClr>
                  </a:gs>
                  <a:gs pos="100000">
                    <a:srgbClr val="005E00">
                      <a:alpha val="5500"/>
                    </a:srgbClr>
                  </a:gs>
                </a:gsLst>
                <a:lin ang="0"/>
              </a:gradFill>
              <a:prstDash val="solid"/>
              <a:miter/>
            </a:ln>
          </p:spPr>
        </p:sp>
      </p:grpSp>
      <p:sp>
        <p:nvSpPr>
          <p:cNvPr id="14" name="Freeform 14"/>
          <p:cNvSpPr/>
          <p:nvPr/>
        </p:nvSpPr>
        <p:spPr>
          <a:xfrm>
            <a:off x="5332833" y="5806074"/>
            <a:ext cx="228600" cy="241761"/>
          </a:xfrm>
          <a:custGeom>
            <a:avLst/>
            <a:gdLst/>
            <a:ahLst/>
            <a:cxnLst/>
            <a:rect l="l" t="t" r="r" b="b"/>
            <a:pathLst>
              <a:path w="228600" h="241761">
                <a:moveTo>
                  <a:pt x="0" y="0"/>
                </a:moveTo>
                <a:lnTo>
                  <a:pt x="228600" y="0"/>
                </a:lnTo>
                <a:lnTo>
                  <a:pt x="228600" y="241761"/>
                </a:lnTo>
                <a:lnTo>
                  <a:pt x="0" y="24176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5" name="TextBox 15"/>
          <p:cNvSpPr txBox="1"/>
          <p:nvPr/>
        </p:nvSpPr>
        <p:spPr>
          <a:xfrm rot="-5400000">
            <a:off x="-406288" y="5461343"/>
            <a:ext cx="1448493" cy="306268"/>
          </a:xfrm>
          <a:prstGeom prst="rect">
            <a:avLst/>
          </a:prstGeom>
        </p:spPr>
        <p:txBody>
          <a:bodyPr lIns="0" tIns="0" rIns="0" bIns="0" rtlCol="0" anchor="t">
            <a:spAutoFit/>
          </a:bodyPr>
          <a:lstStyle/>
          <a:p>
            <a:pPr algn="ctr">
              <a:lnSpc>
                <a:spcPts val="2545"/>
              </a:lnSpc>
              <a:spcBef>
                <a:spcPct val="0"/>
              </a:spcBef>
            </a:pPr>
            <a:r>
              <a:rPr lang="en-US" sz="1815" b="1">
                <a:solidFill>
                  <a:srgbClr val="78A831"/>
                </a:solidFill>
                <a:latin typeface="Montserrat Bold" panose="00000800000000000000"/>
                <a:ea typeface="Montserrat Bold" panose="00000800000000000000"/>
                <a:cs typeface="Montserrat Bold" panose="00000800000000000000"/>
                <a:sym typeface="Montserrat Bold" panose="00000800000000000000"/>
              </a:rPr>
              <a:t>SLIDE 5</a:t>
            </a:r>
            <a:endParaRPr lang="en-US" sz="1815" b="1">
              <a:solidFill>
                <a:srgbClr val="78A831"/>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2838159" y="994092"/>
            <a:ext cx="5918482" cy="463777"/>
          </a:xfrm>
          <a:prstGeom prst="rect">
            <a:avLst/>
          </a:prstGeom>
        </p:spPr>
        <p:txBody>
          <a:bodyPr lIns="0" tIns="0" rIns="0" bIns="0" rtlCol="0" anchor="t">
            <a:spAutoFit/>
          </a:bodyPr>
          <a:lstStyle/>
          <a:p>
            <a:pPr algn="l">
              <a:lnSpc>
                <a:spcPts val="3380"/>
              </a:lnSpc>
            </a:pPr>
            <a:r>
              <a:rPr lang="en-US" sz="3795" b="1">
                <a:solidFill>
                  <a:srgbClr val="FFDE59"/>
                </a:solidFill>
                <a:latin typeface="Montserrat Bold" panose="00000800000000000000"/>
                <a:ea typeface="Montserrat Bold" panose="00000800000000000000"/>
                <a:cs typeface="Montserrat Bold" panose="00000800000000000000"/>
                <a:sym typeface="Montserrat Bold" panose="00000800000000000000"/>
              </a:rPr>
              <a:t>PROPOSED SOLUTION </a:t>
            </a:r>
            <a:endParaRPr lang="en-US" sz="379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17" name="Group 17"/>
          <p:cNvGrpSpPr/>
          <p:nvPr/>
        </p:nvGrpSpPr>
        <p:grpSpPr>
          <a:xfrm rot="0">
            <a:off x="13909863" y="5926955"/>
            <a:ext cx="4378137" cy="437813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5720" r="-5720"/>
              </a:stretch>
            </a:blipFill>
            <a:ln w="57150" cap="sq">
              <a:gradFill>
                <a:gsLst>
                  <a:gs pos="0">
                    <a:srgbClr val="FFFFEF">
                      <a:alpha val="100000"/>
                    </a:srgbClr>
                  </a:gs>
                  <a:gs pos="100000">
                    <a:srgbClr val="005E00">
                      <a:alpha val="5500"/>
                    </a:srgbClr>
                  </a:gs>
                </a:gsLst>
                <a:lin ang="0"/>
              </a:gradFill>
              <a:prstDash val="solid"/>
              <a:miter/>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F09"/>
        </a:solidFill>
        <a:effectLst/>
      </p:bgPr>
    </p:bg>
    <p:spTree>
      <p:nvGrpSpPr>
        <p:cNvPr id="1" name=""/>
        <p:cNvGrpSpPr/>
        <p:nvPr/>
      </p:nvGrpSpPr>
      <p:grpSpPr>
        <a:xfrm>
          <a:off x="0" y="0"/>
          <a:ext cx="0" cy="0"/>
          <a:chOff x="0" y="0"/>
          <a:chExt cx="0" cy="0"/>
        </a:xfrm>
      </p:grpSpPr>
      <p:grpSp>
        <p:nvGrpSpPr>
          <p:cNvPr id="2" name="Group 2"/>
          <p:cNvGrpSpPr/>
          <p:nvPr/>
        </p:nvGrpSpPr>
        <p:grpSpPr>
          <a:xfrm rot="0">
            <a:off x="2362200" y="571500"/>
            <a:ext cx="4700905" cy="9431655"/>
            <a:chOff x="0" y="0"/>
            <a:chExt cx="888967" cy="1723205"/>
          </a:xfrm>
        </p:grpSpPr>
        <p:sp>
          <p:nvSpPr>
            <p:cNvPr id="3" name="Freeform 3"/>
            <p:cNvSpPr/>
            <p:nvPr/>
          </p:nvSpPr>
          <p:spPr>
            <a:xfrm>
              <a:off x="0" y="0"/>
              <a:ext cx="888967" cy="1723205"/>
            </a:xfrm>
            <a:custGeom>
              <a:avLst/>
              <a:gdLst/>
              <a:ahLst/>
              <a:cxnLst/>
              <a:rect l="l" t="t" r="r" b="b"/>
              <a:pathLst>
                <a:path w="888967" h="1723205">
                  <a:moveTo>
                    <a:pt x="31032" y="0"/>
                  </a:moveTo>
                  <a:lnTo>
                    <a:pt x="857934" y="0"/>
                  </a:lnTo>
                  <a:cubicBezTo>
                    <a:pt x="866165" y="0"/>
                    <a:pt x="874058" y="3269"/>
                    <a:pt x="879878" y="9089"/>
                  </a:cubicBezTo>
                  <a:cubicBezTo>
                    <a:pt x="885697" y="14909"/>
                    <a:pt x="888967" y="22802"/>
                    <a:pt x="888967" y="31032"/>
                  </a:cubicBezTo>
                  <a:lnTo>
                    <a:pt x="888967" y="1692172"/>
                  </a:lnTo>
                  <a:cubicBezTo>
                    <a:pt x="888967" y="1700403"/>
                    <a:pt x="885697" y="1708296"/>
                    <a:pt x="879878" y="1714116"/>
                  </a:cubicBezTo>
                  <a:cubicBezTo>
                    <a:pt x="874058" y="1719935"/>
                    <a:pt x="866165" y="1723205"/>
                    <a:pt x="857934" y="1723205"/>
                  </a:cubicBezTo>
                  <a:lnTo>
                    <a:pt x="31032" y="1723205"/>
                  </a:lnTo>
                  <a:cubicBezTo>
                    <a:pt x="22802" y="1723205"/>
                    <a:pt x="14909" y="1719935"/>
                    <a:pt x="9089" y="1714116"/>
                  </a:cubicBezTo>
                  <a:cubicBezTo>
                    <a:pt x="3269" y="1708296"/>
                    <a:pt x="0" y="1700403"/>
                    <a:pt x="0" y="1692172"/>
                  </a:cubicBezTo>
                  <a:lnTo>
                    <a:pt x="0" y="31032"/>
                  </a:lnTo>
                  <a:cubicBezTo>
                    <a:pt x="0" y="22802"/>
                    <a:pt x="3269" y="14909"/>
                    <a:pt x="9089" y="9089"/>
                  </a:cubicBezTo>
                  <a:cubicBezTo>
                    <a:pt x="14909" y="3269"/>
                    <a:pt x="22802" y="0"/>
                    <a:pt x="31032" y="0"/>
                  </a:cubicBezTo>
                  <a:close/>
                </a:path>
              </a:pathLst>
            </a:custGeom>
            <a:blipFill>
              <a:blip r:embed="rId1"/>
              <a:stretch>
                <a:fillRect l="-95201" r="-95201"/>
              </a:stretch>
            </a:blipFill>
            <a:ln w="57150" cap="rnd">
              <a:solidFill>
                <a:srgbClr val="FFFFFF"/>
              </a:solidFill>
              <a:prstDash val="solid"/>
              <a:round/>
            </a:ln>
          </p:spPr>
        </p:sp>
      </p:grpSp>
      <p:sp>
        <p:nvSpPr>
          <p:cNvPr id="4" name="Freeform 4"/>
          <p:cNvSpPr/>
          <p:nvPr/>
        </p:nvSpPr>
        <p:spPr>
          <a:xfrm>
            <a:off x="8659220" y="590843"/>
            <a:ext cx="484780" cy="512690"/>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59253" y="597627"/>
            <a:ext cx="7190156" cy="603897"/>
          </a:xfrm>
          <a:prstGeom prst="rect">
            <a:avLst/>
          </a:prstGeom>
        </p:spPr>
        <p:txBody>
          <a:bodyPr lIns="0" tIns="0" rIns="0" bIns="0" rtlCol="0" anchor="t">
            <a:spAutoFit/>
          </a:bodyPr>
          <a:lstStyle/>
          <a:p>
            <a:pPr algn="l">
              <a:lnSpc>
                <a:spcPts val="4555"/>
              </a:lnSpc>
            </a:pPr>
            <a:r>
              <a:rPr lang="en-US" sz="4695" b="1">
                <a:solidFill>
                  <a:srgbClr val="FFDE59"/>
                </a:solidFill>
                <a:latin typeface="Montserrat Bold" panose="00000800000000000000"/>
                <a:ea typeface="Montserrat Bold" panose="00000800000000000000"/>
                <a:cs typeface="Montserrat Bold" panose="00000800000000000000"/>
                <a:sym typeface="Montserrat Bold" panose="00000800000000000000"/>
              </a:rPr>
              <a:t>PROJECT OBJECTIVE </a:t>
            </a:r>
            <a:endParaRPr lang="en-US" sz="469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6" name="Group 6"/>
          <p:cNvGrpSpPr/>
          <p:nvPr/>
        </p:nvGrpSpPr>
        <p:grpSpPr>
          <a:xfrm rot="0">
            <a:off x="228848" y="5600925"/>
            <a:ext cx="3860145" cy="3634030"/>
            <a:chOff x="0" y="0"/>
            <a:chExt cx="598038" cy="563006"/>
          </a:xfrm>
        </p:grpSpPr>
        <p:sp>
          <p:nvSpPr>
            <p:cNvPr id="7" name="Freeform 7"/>
            <p:cNvSpPr/>
            <p:nvPr/>
          </p:nvSpPr>
          <p:spPr>
            <a:xfrm>
              <a:off x="0" y="0"/>
              <a:ext cx="598038" cy="563006"/>
            </a:xfrm>
            <a:custGeom>
              <a:avLst/>
              <a:gdLst/>
              <a:ahLst/>
              <a:cxnLst/>
              <a:rect l="l" t="t" r="r" b="b"/>
              <a:pathLst>
                <a:path w="598038" h="563006">
                  <a:moveTo>
                    <a:pt x="46129" y="0"/>
                  </a:moveTo>
                  <a:lnTo>
                    <a:pt x="551909" y="0"/>
                  </a:lnTo>
                  <a:cubicBezTo>
                    <a:pt x="577385" y="0"/>
                    <a:pt x="598038" y="20653"/>
                    <a:pt x="598038" y="46129"/>
                  </a:cubicBezTo>
                  <a:lnTo>
                    <a:pt x="598038" y="516878"/>
                  </a:lnTo>
                  <a:cubicBezTo>
                    <a:pt x="598038" y="542354"/>
                    <a:pt x="577385" y="563006"/>
                    <a:pt x="551909" y="563006"/>
                  </a:cubicBezTo>
                  <a:lnTo>
                    <a:pt x="46129" y="563006"/>
                  </a:lnTo>
                  <a:cubicBezTo>
                    <a:pt x="20653" y="563006"/>
                    <a:pt x="0" y="542354"/>
                    <a:pt x="0" y="516878"/>
                  </a:cubicBezTo>
                  <a:lnTo>
                    <a:pt x="0" y="46129"/>
                  </a:lnTo>
                  <a:cubicBezTo>
                    <a:pt x="0" y="20653"/>
                    <a:pt x="20653" y="0"/>
                    <a:pt x="46129" y="0"/>
                  </a:cubicBezTo>
                  <a:close/>
                </a:path>
              </a:pathLst>
            </a:custGeom>
            <a:blipFill>
              <a:blip r:embed="rId4"/>
              <a:stretch>
                <a:fillRect l="-20650" r="-20650"/>
              </a:stretch>
            </a:blipFill>
            <a:ln w="57150" cap="rnd">
              <a:solidFill>
                <a:srgbClr val="FFFFFF"/>
              </a:solidFill>
              <a:prstDash val="solid"/>
              <a:round/>
            </a:ln>
          </p:spPr>
        </p:sp>
      </p:grpSp>
      <p:sp>
        <p:nvSpPr>
          <p:cNvPr id="8" name="TextBox 8"/>
          <p:cNvSpPr txBox="1"/>
          <p:nvPr/>
        </p:nvSpPr>
        <p:spPr>
          <a:xfrm>
            <a:off x="8901610" y="1645358"/>
            <a:ext cx="7647799" cy="2910840"/>
          </a:xfrm>
          <a:prstGeom prst="rect">
            <a:avLst/>
          </a:prstGeom>
        </p:spPr>
        <p:txBody>
          <a:bodyPr lIns="0" tIns="0" rIns="0" bIns="0" rtlCol="0" anchor="t">
            <a:spAutoFit/>
          </a:bodyPr>
          <a:lstStyle/>
          <a:p>
            <a:pPr algn="ctr">
              <a:lnSpc>
                <a:spcPts val="3360"/>
              </a:lnSpc>
              <a:spcBef>
                <a:spcPct val="0"/>
              </a:spcBef>
            </a:pPr>
            <a:r>
              <a:rPr lang="en-US" sz="2400" b="1">
                <a:solidFill>
                  <a:srgbClr val="FFDE59"/>
                </a:solidFill>
                <a:latin typeface="Canva Sans Bold" panose="020B0803030501040103"/>
                <a:ea typeface="Canva Sans Bold" panose="020B0803030501040103"/>
                <a:cs typeface="Canva Sans Bold" panose="020B0803030501040103"/>
                <a:sym typeface="Canva Sans Bold" panose="020B0803030501040103"/>
              </a:rPr>
              <a:t>General Objective:</a:t>
            </a:r>
            <a:endParaRPr lang="en-US" sz="24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360"/>
              </a:lnSpc>
              <a:spcBef>
                <a:spcPct val="0"/>
              </a:spcBef>
            </a:pPr>
            <a:r>
              <a:rPr lang="en-US" sz="2400" b="1">
                <a:solidFill>
                  <a:srgbClr val="FFDE59"/>
                </a:solidFill>
                <a:latin typeface="Canva Sans Bold" panose="020B0803030501040103"/>
                <a:ea typeface="Canva Sans Bold" panose="020B0803030501040103"/>
                <a:cs typeface="Canva Sans Bold" panose="020B0803030501040103"/>
                <a:sym typeface="Canva Sans Bold" panose="020B0803030501040103"/>
              </a:rPr>
              <a:t> To design and develop a machine learning–based Crop Yield Prediction and Advisory System (CYPAS) that predicts maize yields in Kenya using multi-source data and provides accurate forecasts and practical farming advice through a web platform.</a:t>
            </a:r>
            <a:endParaRPr lang="en-US" sz="24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9" name="TextBox 9"/>
          <p:cNvSpPr txBox="1"/>
          <p:nvPr/>
        </p:nvSpPr>
        <p:spPr>
          <a:xfrm>
            <a:off x="8659220" y="5294674"/>
            <a:ext cx="9175998" cy="4277995"/>
          </a:xfrm>
          <a:prstGeom prst="rect">
            <a:avLst/>
          </a:prstGeom>
        </p:spPr>
        <p:txBody>
          <a:bodyPr lIns="0" tIns="0" rIns="0" bIns="0" rtlCol="0" anchor="t">
            <a:spAutoFit/>
          </a:bodyPr>
          <a:lstStyle/>
          <a:p>
            <a:pPr algn="ctr">
              <a:lnSpc>
                <a:spcPts val="3080"/>
              </a:lnSpc>
              <a:spcBef>
                <a:spcPct val="0"/>
              </a:spcBef>
            </a:pPr>
            <a:r>
              <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rPr>
              <a:t>Specific Objectives:</a:t>
            </a:r>
            <a:endPar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80"/>
              </a:lnSpc>
              <a:spcBef>
                <a:spcPct val="0"/>
              </a:spcBef>
            </a:pPr>
            <a:r>
              <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rPr>
              <a:t> To collect and preprocess weather, soil, and historical yield data for maize prediction.</a:t>
            </a:r>
            <a:endPar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80"/>
              </a:lnSpc>
              <a:spcBef>
                <a:spcPct val="0"/>
              </a:spcBef>
            </a:pPr>
            <a:r>
              <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rPr>
              <a:t> To build and evaluate machine learning models such as Random Forest and XGBoost for accurate yield forecasting.</a:t>
            </a:r>
            <a:endPar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80"/>
              </a:lnSpc>
              <a:spcBef>
                <a:spcPct val="0"/>
              </a:spcBef>
            </a:pPr>
            <a:r>
              <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rPr>
              <a:t>    To develop a Streamlit web application for interactive data input, prediction, and visualization.</a:t>
            </a:r>
            <a:endPar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80"/>
              </a:lnSpc>
              <a:spcBef>
                <a:spcPct val="0"/>
              </a:spcBef>
            </a:pPr>
            <a:r>
              <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rPr>
              <a:t>   To integrate an advisory module offering recommendations on planting, irrigation, and fertilizer use.</a:t>
            </a:r>
            <a:endPar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3080"/>
              </a:lnSpc>
              <a:spcBef>
                <a:spcPct val="0"/>
              </a:spcBef>
            </a:pPr>
            <a:r>
              <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rPr>
              <a:t>  To test, deploy, and assess the system’s performance and usability in supporting data-driven farming decisions.</a:t>
            </a:r>
            <a:endParaRPr lang="en-US" sz="22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17509"/>
        </a:solidFill>
        <a:effectLst/>
      </p:bgPr>
    </p:bg>
    <p:spTree>
      <p:nvGrpSpPr>
        <p:cNvPr id="1" name=""/>
        <p:cNvGrpSpPr/>
        <p:nvPr/>
      </p:nvGrpSpPr>
      <p:grpSpPr>
        <a:xfrm>
          <a:off x="0" y="0"/>
          <a:ext cx="0" cy="0"/>
          <a:chOff x="0" y="0"/>
          <a:chExt cx="0" cy="0"/>
        </a:xfrm>
      </p:grpSpPr>
      <p:sp>
        <p:nvSpPr>
          <p:cNvPr id="2" name="Freeform 2"/>
          <p:cNvSpPr/>
          <p:nvPr/>
        </p:nvSpPr>
        <p:spPr>
          <a:xfrm>
            <a:off x="299869" y="5522777"/>
            <a:ext cx="533012" cy="563698"/>
          </a:xfrm>
          <a:custGeom>
            <a:avLst/>
            <a:gdLst/>
            <a:ahLst/>
            <a:cxnLst/>
            <a:rect l="l" t="t" r="r" b="b"/>
            <a:pathLst>
              <a:path w="533012" h="563698">
                <a:moveTo>
                  <a:pt x="0" y="0"/>
                </a:moveTo>
                <a:lnTo>
                  <a:pt x="533011" y="0"/>
                </a:lnTo>
                <a:lnTo>
                  <a:pt x="533011" y="563698"/>
                </a:lnTo>
                <a:lnTo>
                  <a:pt x="0" y="56369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514626" y="370858"/>
            <a:ext cx="3084511" cy="3393642"/>
            <a:chOff x="0" y="0"/>
            <a:chExt cx="477871" cy="525764"/>
          </a:xfrm>
        </p:grpSpPr>
        <p:sp>
          <p:nvSpPr>
            <p:cNvPr id="4" name="Freeform 4"/>
            <p:cNvSpPr/>
            <p:nvPr/>
          </p:nvSpPr>
          <p:spPr>
            <a:xfrm>
              <a:off x="0" y="0"/>
              <a:ext cx="477871" cy="525764"/>
            </a:xfrm>
            <a:custGeom>
              <a:avLst/>
              <a:gdLst/>
              <a:ahLst/>
              <a:cxnLst/>
              <a:rect l="l" t="t" r="r" b="b"/>
              <a:pathLst>
                <a:path w="477871" h="525764">
                  <a:moveTo>
                    <a:pt x="57728" y="0"/>
                  </a:moveTo>
                  <a:lnTo>
                    <a:pt x="420143" y="0"/>
                  </a:lnTo>
                  <a:cubicBezTo>
                    <a:pt x="452025" y="0"/>
                    <a:pt x="477871" y="25846"/>
                    <a:pt x="477871" y="57728"/>
                  </a:cubicBezTo>
                  <a:lnTo>
                    <a:pt x="477871" y="468035"/>
                  </a:lnTo>
                  <a:cubicBezTo>
                    <a:pt x="477871" y="499918"/>
                    <a:pt x="452025" y="525764"/>
                    <a:pt x="420143" y="525764"/>
                  </a:cubicBezTo>
                  <a:lnTo>
                    <a:pt x="57728" y="525764"/>
                  </a:lnTo>
                  <a:cubicBezTo>
                    <a:pt x="25846" y="525764"/>
                    <a:pt x="0" y="499918"/>
                    <a:pt x="0" y="468035"/>
                  </a:cubicBezTo>
                  <a:lnTo>
                    <a:pt x="0" y="57728"/>
                  </a:lnTo>
                  <a:cubicBezTo>
                    <a:pt x="0" y="25846"/>
                    <a:pt x="25846" y="0"/>
                    <a:pt x="57728" y="0"/>
                  </a:cubicBezTo>
                  <a:close/>
                </a:path>
              </a:pathLst>
            </a:custGeom>
            <a:blipFill>
              <a:blip r:embed="rId3"/>
              <a:stretch>
                <a:fillRect t="-18210" b="-18210"/>
              </a:stretch>
            </a:blipFill>
            <a:ln w="57150" cap="rnd">
              <a:solidFill>
                <a:srgbClr val="FFFFFF"/>
              </a:solidFill>
              <a:prstDash val="solid"/>
              <a:round/>
            </a:ln>
          </p:spPr>
        </p:sp>
      </p:grpSp>
      <p:grpSp>
        <p:nvGrpSpPr>
          <p:cNvPr id="5" name="Group 5"/>
          <p:cNvGrpSpPr/>
          <p:nvPr/>
        </p:nvGrpSpPr>
        <p:grpSpPr>
          <a:xfrm rot="0">
            <a:off x="0" y="9416254"/>
            <a:ext cx="15462115" cy="870746"/>
            <a:chOff x="0" y="0"/>
            <a:chExt cx="7216575" cy="406400"/>
          </a:xfrm>
        </p:grpSpPr>
        <p:sp>
          <p:nvSpPr>
            <p:cNvPr id="6" name="Freeform 6"/>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404D16">
                  <a:alpha val="38824"/>
                </a:srgbClr>
              </a:solidFill>
              <a:prstDash val="solid"/>
              <a:miter/>
            </a:ln>
          </p:spPr>
        </p:sp>
        <p:sp>
          <p:nvSpPr>
            <p:cNvPr id="7" name="TextBox 7"/>
            <p:cNvSpPr txBox="1"/>
            <p:nvPr/>
          </p:nvSpPr>
          <p:spPr>
            <a:xfrm>
              <a:off x="0" y="-38100"/>
              <a:ext cx="7216575" cy="444500"/>
            </a:xfrm>
            <a:prstGeom prst="rect">
              <a:avLst/>
            </a:prstGeom>
          </p:spPr>
          <p:txBody>
            <a:bodyPr lIns="50800" tIns="50800" rIns="50800" bIns="50800" rtlCol="0" anchor="ctr"/>
            <a:lstStyle/>
            <a:p>
              <a:pPr algn="ctr">
                <a:lnSpc>
                  <a:spcPts val="2660"/>
                </a:lnSpc>
              </a:pPr>
            </a:p>
          </p:txBody>
        </p:sp>
      </p:grpSp>
      <p:grpSp>
        <p:nvGrpSpPr>
          <p:cNvPr id="8" name="Group 8"/>
          <p:cNvGrpSpPr/>
          <p:nvPr/>
        </p:nvGrpSpPr>
        <p:grpSpPr>
          <a:xfrm rot="0">
            <a:off x="5746626" y="370858"/>
            <a:ext cx="3084511" cy="3393642"/>
            <a:chOff x="0" y="0"/>
            <a:chExt cx="477871" cy="525764"/>
          </a:xfrm>
        </p:grpSpPr>
        <p:sp>
          <p:nvSpPr>
            <p:cNvPr id="9" name="Freeform 9"/>
            <p:cNvSpPr/>
            <p:nvPr/>
          </p:nvSpPr>
          <p:spPr>
            <a:xfrm>
              <a:off x="0" y="0"/>
              <a:ext cx="477871" cy="525764"/>
            </a:xfrm>
            <a:custGeom>
              <a:avLst/>
              <a:gdLst/>
              <a:ahLst/>
              <a:cxnLst/>
              <a:rect l="l" t="t" r="r" b="b"/>
              <a:pathLst>
                <a:path w="477871" h="525764">
                  <a:moveTo>
                    <a:pt x="57728" y="0"/>
                  </a:moveTo>
                  <a:lnTo>
                    <a:pt x="420143" y="0"/>
                  </a:lnTo>
                  <a:cubicBezTo>
                    <a:pt x="452025" y="0"/>
                    <a:pt x="477871" y="25846"/>
                    <a:pt x="477871" y="57728"/>
                  </a:cubicBezTo>
                  <a:lnTo>
                    <a:pt x="477871" y="468035"/>
                  </a:lnTo>
                  <a:cubicBezTo>
                    <a:pt x="477871" y="499918"/>
                    <a:pt x="452025" y="525764"/>
                    <a:pt x="420143" y="525764"/>
                  </a:cubicBezTo>
                  <a:lnTo>
                    <a:pt x="57728" y="525764"/>
                  </a:lnTo>
                  <a:cubicBezTo>
                    <a:pt x="25846" y="525764"/>
                    <a:pt x="0" y="499918"/>
                    <a:pt x="0" y="468035"/>
                  </a:cubicBezTo>
                  <a:lnTo>
                    <a:pt x="0" y="57728"/>
                  </a:lnTo>
                  <a:cubicBezTo>
                    <a:pt x="0" y="25846"/>
                    <a:pt x="25846" y="0"/>
                    <a:pt x="57728" y="0"/>
                  </a:cubicBezTo>
                  <a:close/>
                </a:path>
              </a:pathLst>
            </a:custGeom>
            <a:blipFill>
              <a:blip r:embed="rId4"/>
              <a:stretch>
                <a:fillRect t="-18210" b="-18210"/>
              </a:stretch>
            </a:blipFill>
            <a:ln w="57150" cap="rnd">
              <a:solidFill>
                <a:srgbClr val="FFFFFF"/>
              </a:solidFill>
              <a:prstDash val="solid"/>
              <a:round/>
            </a:ln>
          </p:spPr>
        </p:sp>
      </p:grpSp>
      <p:grpSp>
        <p:nvGrpSpPr>
          <p:cNvPr id="10" name="Group 10"/>
          <p:cNvGrpSpPr/>
          <p:nvPr/>
        </p:nvGrpSpPr>
        <p:grpSpPr>
          <a:xfrm rot="0">
            <a:off x="9974137" y="370858"/>
            <a:ext cx="3084511" cy="3393642"/>
            <a:chOff x="0" y="0"/>
            <a:chExt cx="477871" cy="525764"/>
          </a:xfrm>
        </p:grpSpPr>
        <p:sp>
          <p:nvSpPr>
            <p:cNvPr id="11" name="Freeform 11"/>
            <p:cNvSpPr/>
            <p:nvPr/>
          </p:nvSpPr>
          <p:spPr>
            <a:xfrm>
              <a:off x="0" y="0"/>
              <a:ext cx="477871" cy="525764"/>
            </a:xfrm>
            <a:custGeom>
              <a:avLst/>
              <a:gdLst/>
              <a:ahLst/>
              <a:cxnLst/>
              <a:rect l="l" t="t" r="r" b="b"/>
              <a:pathLst>
                <a:path w="477871" h="525764">
                  <a:moveTo>
                    <a:pt x="57728" y="0"/>
                  </a:moveTo>
                  <a:lnTo>
                    <a:pt x="420143" y="0"/>
                  </a:lnTo>
                  <a:cubicBezTo>
                    <a:pt x="452025" y="0"/>
                    <a:pt x="477871" y="25846"/>
                    <a:pt x="477871" y="57728"/>
                  </a:cubicBezTo>
                  <a:lnTo>
                    <a:pt x="477871" y="468035"/>
                  </a:lnTo>
                  <a:cubicBezTo>
                    <a:pt x="477871" y="499918"/>
                    <a:pt x="452025" y="525764"/>
                    <a:pt x="420143" y="525764"/>
                  </a:cubicBezTo>
                  <a:lnTo>
                    <a:pt x="57728" y="525764"/>
                  </a:lnTo>
                  <a:cubicBezTo>
                    <a:pt x="25846" y="525764"/>
                    <a:pt x="0" y="499918"/>
                    <a:pt x="0" y="468035"/>
                  </a:cubicBezTo>
                  <a:lnTo>
                    <a:pt x="0" y="57728"/>
                  </a:lnTo>
                  <a:cubicBezTo>
                    <a:pt x="0" y="25846"/>
                    <a:pt x="25846" y="0"/>
                    <a:pt x="57728" y="0"/>
                  </a:cubicBezTo>
                  <a:close/>
                </a:path>
              </a:pathLst>
            </a:custGeom>
            <a:blipFill>
              <a:blip r:embed="rId5"/>
              <a:stretch>
                <a:fillRect t="-10593" b="-10593"/>
              </a:stretch>
            </a:blipFill>
            <a:ln w="57150" cap="rnd">
              <a:solidFill>
                <a:srgbClr val="FFFFFF"/>
              </a:solidFill>
              <a:prstDash val="solid"/>
              <a:round/>
            </a:ln>
          </p:spPr>
        </p:sp>
      </p:grpSp>
      <p:grpSp>
        <p:nvGrpSpPr>
          <p:cNvPr id="12" name="Group 12"/>
          <p:cNvGrpSpPr/>
          <p:nvPr/>
        </p:nvGrpSpPr>
        <p:grpSpPr>
          <a:xfrm rot="0">
            <a:off x="14641465" y="370858"/>
            <a:ext cx="2998786" cy="3393642"/>
            <a:chOff x="0" y="0"/>
            <a:chExt cx="464590" cy="525764"/>
          </a:xfrm>
        </p:grpSpPr>
        <p:sp>
          <p:nvSpPr>
            <p:cNvPr id="13" name="Freeform 13"/>
            <p:cNvSpPr/>
            <p:nvPr/>
          </p:nvSpPr>
          <p:spPr>
            <a:xfrm>
              <a:off x="0" y="0"/>
              <a:ext cx="464590" cy="525764"/>
            </a:xfrm>
            <a:custGeom>
              <a:avLst/>
              <a:gdLst/>
              <a:ahLst/>
              <a:cxnLst/>
              <a:rect l="l" t="t" r="r" b="b"/>
              <a:pathLst>
                <a:path w="464590" h="525764">
                  <a:moveTo>
                    <a:pt x="59379" y="0"/>
                  </a:moveTo>
                  <a:lnTo>
                    <a:pt x="405212" y="0"/>
                  </a:lnTo>
                  <a:cubicBezTo>
                    <a:pt x="438006" y="0"/>
                    <a:pt x="464590" y="26585"/>
                    <a:pt x="464590" y="59379"/>
                  </a:cubicBezTo>
                  <a:lnTo>
                    <a:pt x="464590" y="466385"/>
                  </a:lnTo>
                  <a:cubicBezTo>
                    <a:pt x="464590" y="499179"/>
                    <a:pt x="438006" y="525764"/>
                    <a:pt x="405212" y="525764"/>
                  </a:cubicBezTo>
                  <a:lnTo>
                    <a:pt x="59379" y="525764"/>
                  </a:lnTo>
                  <a:cubicBezTo>
                    <a:pt x="26585" y="525764"/>
                    <a:pt x="0" y="499179"/>
                    <a:pt x="0" y="466385"/>
                  </a:cubicBezTo>
                  <a:lnTo>
                    <a:pt x="0" y="59379"/>
                  </a:lnTo>
                  <a:cubicBezTo>
                    <a:pt x="0" y="26585"/>
                    <a:pt x="26585" y="0"/>
                    <a:pt x="59379" y="0"/>
                  </a:cubicBezTo>
                  <a:close/>
                </a:path>
              </a:pathLst>
            </a:custGeom>
            <a:blipFill>
              <a:blip r:embed="rId6"/>
              <a:stretch>
                <a:fillRect l="-6583" r="-6583"/>
              </a:stretch>
            </a:blipFill>
            <a:ln w="57150" cap="rnd">
              <a:solidFill>
                <a:srgbClr val="FFFFFF"/>
              </a:solidFill>
              <a:prstDash val="solid"/>
              <a:round/>
            </a:ln>
          </p:spPr>
        </p:sp>
      </p:grpSp>
      <p:sp>
        <p:nvSpPr>
          <p:cNvPr id="14" name="TextBox 14"/>
          <p:cNvSpPr txBox="1"/>
          <p:nvPr/>
        </p:nvSpPr>
        <p:spPr>
          <a:xfrm>
            <a:off x="566374" y="6418113"/>
            <a:ext cx="7470191" cy="1279243"/>
          </a:xfrm>
          <a:prstGeom prst="rect">
            <a:avLst/>
          </a:prstGeom>
        </p:spPr>
        <p:txBody>
          <a:bodyPr lIns="0" tIns="0" rIns="0" bIns="0" rtlCol="0" anchor="t">
            <a:spAutoFit/>
          </a:bodyPr>
          <a:lstStyle/>
          <a:p>
            <a:pPr algn="l">
              <a:lnSpc>
                <a:spcPts val="4800"/>
              </a:lnSpc>
            </a:pPr>
            <a:r>
              <a:rPr lang="en-US" sz="5395" b="1">
                <a:solidFill>
                  <a:srgbClr val="FFDE59"/>
                </a:solidFill>
                <a:latin typeface="Montserrat Bold" panose="00000800000000000000"/>
                <a:ea typeface="Montserrat Bold" panose="00000800000000000000"/>
                <a:cs typeface="Montserrat Bold" panose="00000800000000000000"/>
                <a:sym typeface="Montserrat Bold" panose="00000800000000000000"/>
              </a:rPr>
              <a:t>LITERATURE REVIEW</a:t>
            </a:r>
            <a:endParaRPr lang="en-US" sz="539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5" name="TextBox 15"/>
          <p:cNvSpPr txBox="1"/>
          <p:nvPr/>
        </p:nvSpPr>
        <p:spPr>
          <a:xfrm>
            <a:off x="0" y="9599115"/>
            <a:ext cx="11493252" cy="464384"/>
          </a:xfrm>
          <a:prstGeom prst="rect">
            <a:avLst/>
          </a:prstGeom>
        </p:spPr>
        <p:txBody>
          <a:bodyPr lIns="0" tIns="0" rIns="0" bIns="0" rtlCol="0" anchor="t">
            <a:spAutoFit/>
          </a:bodyPr>
          <a:lstStyle/>
          <a:p>
            <a:pPr algn="ctr">
              <a:lnSpc>
                <a:spcPts val="3805"/>
              </a:lnSpc>
              <a:spcBef>
                <a:spcPct val="0"/>
              </a:spcBef>
            </a:pPr>
            <a:r>
              <a:rPr lang="en-US" sz="2715" b="1">
                <a:solidFill>
                  <a:srgbClr val="FFDE59"/>
                </a:solidFill>
                <a:latin typeface="Montserrat Bold" panose="00000800000000000000"/>
                <a:ea typeface="Montserrat Bold" panose="00000800000000000000"/>
                <a:cs typeface="Montserrat Bold" panose="00000800000000000000"/>
                <a:sym typeface="Montserrat Bold" panose="00000800000000000000"/>
              </a:rPr>
              <a:t>Shastry et al., 2022; Ghosh et al., 2021; FAO, 2023.</a:t>
            </a:r>
            <a:endParaRPr lang="en-US" sz="271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6" name="TextBox 16"/>
          <p:cNvSpPr txBox="1"/>
          <p:nvPr/>
        </p:nvSpPr>
        <p:spPr>
          <a:xfrm>
            <a:off x="5346253" y="4567710"/>
            <a:ext cx="12293997" cy="4691738"/>
          </a:xfrm>
          <a:prstGeom prst="rect">
            <a:avLst/>
          </a:prstGeom>
        </p:spPr>
        <p:txBody>
          <a:bodyPr lIns="0" tIns="0" rIns="0" bIns="0" rtlCol="0" anchor="t">
            <a:spAutoFit/>
          </a:bodyPr>
          <a:lstStyle/>
          <a:p>
            <a:pPr algn="ctr">
              <a:lnSpc>
                <a:spcPts val="2850"/>
              </a:lnSpc>
              <a:spcBef>
                <a:spcPct val="0"/>
              </a:spcBef>
            </a:pPr>
            <a:r>
              <a:rPr lang="en-US" sz="2035" b="1">
                <a:solidFill>
                  <a:srgbClr val="FFDE59"/>
                </a:solidFill>
                <a:latin typeface="Montserrat Bold" panose="00000800000000000000"/>
                <a:ea typeface="Montserrat Bold" panose="00000800000000000000"/>
                <a:cs typeface="Montserrat Bold" panose="00000800000000000000"/>
                <a:sym typeface="Montserrat Bold" panose="00000800000000000000"/>
              </a:rPr>
              <a:t>Recent studies highlight the growing role of machine learning and data-driven systems in improving agricultural productivity and yield forecasting. Traditional field-based methods are often slow, expensive, and prone to human error — prompting a shift toward automated, data-integrated approaches.</a:t>
            </a:r>
            <a:endParaRPr lang="en-US" sz="20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2850"/>
              </a:lnSpc>
              <a:spcBef>
                <a:spcPct val="0"/>
              </a:spcBef>
            </a:pPr>
            <a:r>
              <a:rPr lang="en-US" sz="2035" b="1">
                <a:solidFill>
                  <a:srgbClr val="FFDE59"/>
                </a:solidFill>
                <a:latin typeface="Montserrat Bold" panose="00000800000000000000"/>
                <a:ea typeface="Montserrat Bold" panose="00000800000000000000"/>
                <a:cs typeface="Montserrat Bold" panose="00000800000000000000"/>
                <a:sym typeface="Montserrat Bold" panose="00000800000000000000"/>
              </a:rPr>
              <a:t>Research by Shastry et al. (2022) and Ghosh et al. (2021) demonstrated that models like Random Forest and XGBoost can accurately predict crop yields using weather, soil, and satellite data, achieving strong performance (R² &gt; 0.8). These studies show that combining multiple data sources improves accuracy and reliability.</a:t>
            </a:r>
            <a:endParaRPr lang="en-US" sz="20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a:p>
            <a:pPr algn="ctr">
              <a:lnSpc>
                <a:spcPts val="2850"/>
              </a:lnSpc>
              <a:spcBef>
                <a:spcPct val="0"/>
              </a:spcBef>
            </a:pPr>
            <a:r>
              <a:rPr lang="en-US" sz="2035" b="1">
                <a:solidFill>
                  <a:srgbClr val="FFDE59"/>
                </a:solidFill>
                <a:latin typeface="Montserrat Bold" panose="00000800000000000000"/>
                <a:ea typeface="Montserrat Bold" panose="00000800000000000000"/>
                <a:cs typeface="Montserrat Bold" panose="00000800000000000000"/>
                <a:sym typeface="Montserrat Bold" panose="00000800000000000000"/>
              </a:rPr>
              <a:t>In Kenya, most agricultural systems still focus on climate reporting rather than yield forecasting, leaving a gap in actionable, predictive tools. The proposed CYPAS system seeks to fill this gap by integrating machine learning, remote sensing, and visualization to deliver both yield predictions and advisory insights, supporting data-driven farming and food security.</a:t>
            </a:r>
            <a:endParaRPr lang="en-US" sz="203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3F09"/>
        </a:solidFill>
        <a:effectLst/>
      </p:bgPr>
    </p:bg>
    <p:spTree>
      <p:nvGrpSpPr>
        <p:cNvPr id="1" name=""/>
        <p:cNvGrpSpPr/>
        <p:nvPr/>
      </p:nvGrpSpPr>
      <p:grpSpPr>
        <a:xfrm>
          <a:off x="0" y="0"/>
          <a:ext cx="0" cy="0"/>
          <a:chOff x="0" y="0"/>
          <a:chExt cx="0" cy="0"/>
        </a:xfrm>
      </p:grpSpPr>
      <p:sp>
        <p:nvSpPr>
          <p:cNvPr id="2" name="Freeform 2"/>
          <p:cNvSpPr/>
          <p:nvPr/>
        </p:nvSpPr>
        <p:spPr>
          <a:xfrm>
            <a:off x="1129081" y="1028700"/>
            <a:ext cx="484780" cy="512690"/>
          </a:xfrm>
          <a:custGeom>
            <a:avLst/>
            <a:gdLst/>
            <a:ahLst/>
            <a:cxnLst/>
            <a:rect l="l" t="t" r="r" b="b"/>
            <a:pathLst>
              <a:path w="484780" h="512690">
                <a:moveTo>
                  <a:pt x="0" y="0"/>
                </a:moveTo>
                <a:lnTo>
                  <a:pt x="484781" y="0"/>
                </a:lnTo>
                <a:lnTo>
                  <a:pt x="484781" y="512690"/>
                </a:lnTo>
                <a:lnTo>
                  <a:pt x="0" y="51269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9404550" y="466593"/>
            <a:ext cx="3355289" cy="3158746"/>
            <a:chOff x="0" y="0"/>
            <a:chExt cx="598038" cy="563006"/>
          </a:xfrm>
        </p:grpSpPr>
        <p:sp>
          <p:nvSpPr>
            <p:cNvPr id="4" name="Freeform 4"/>
            <p:cNvSpPr/>
            <p:nvPr/>
          </p:nvSpPr>
          <p:spPr>
            <a:xfrm>
              <a:off x="0" y="0"/>
              <a:ext cx="598038" cy="563006"/>
            </a:xfrm>
            <a:custGeom>
              <a:avLst/>
              <a:gdLst/>
              <a:ahLst/>
              <a:cxnLst/>
              <a:rect l="l" t="t" r="r" b="b"/>
              <a:pathLst>
                <a:path w="598038" h="563006">
                  <a:moveTo>
                    <a:pt x="53070" y="0"/>
                  </a:moveTo>
                  <a:lnTo>
                    <a:pt x="544968" y="0"/>
                  </a:lnTo>
                  <a:cubicBezTo>
                    <a:pt x="574277" y="0"/>
                    <a:pt x="598038" y="23760"/>
                    <a:pt x="598038" y="53070"/>
                  </a:cubicBezTo>
                  <a:lnTo>
                    <a:pt x="598038" y="509937"/>
                  </a:lnTo>
                  <a:cubicBezTo>
                    <a:pt x="598038" y="524012"/>
                    <a:pt x="592446" y="537510"/>
                    <a:pt x="582494" y="547463"/>
                  </a:cubicBezTo>
                  <a:cubicBezTo>
                    <a:pt x="572541" y="557415"/>
                    <a:pt x="559043" y="563006"/>
                    <a:pt x="544968" y="563006"/>
                  </a:cubicBezTo>
                  <a:lnTo>
                    <a:pt x="53070" y="563006"/>
                  </a:lnTo>
                  <a:cubicBezTo>
                    <a:pt x="38995" y="563006"/>
                    <a:pt x="25496" y="557415"/>
                    <a:pt x="15544" y="547463"/>
                  </a:cubicBezTo>
                  <a:cubicBezTo>
                    <a:pt x="5591" y="537510"/>
                    <a:pt x="0" y="524012"/>
                    <a:pt x="0" y="509937"/>
                  </a:cubicBezTo>
                  <a:lnTo>
                    <a:pt x="0" y="53070"/>
                  </a:lnTo>
                  <a:cubicBezTo>
                    <a:pt x="0" y="38995"/>
                    <a:pt x="5591" y="25496"/>
                    <a:pt x="15544" y="15544"/>
                  </a:cubicBezTo>
                  <a:cubicBezTo>
                    <a:pt x="25496" y="5591"/>
                    <a:pt x="38995" y="0"/>
                    <a:pt x="53070" y="0"/>
                  </a:cubicBezTo>
                  <a:close/>
                </a:path>
              </a:pathLst>
            </a:custGeom>
            <a:blipFill>
              <a:blip r:embed="rId3"/>
              <a:stretch>
                <a:fillRect l="-13249" r="-13249"/>
              </a:stretch>
            </a:blipFill>
            <a:ln w="57150" cap="rnd">
              <a:solidFill>
                <a:srgbClr val="FFFFFF"/>
              </a:solidFill>
              <a:prstDash val="solid"/>
              <a:round/>
            </a:ln>
          </p:spPr>
        </p:sp>
      </p:grpSp>
      <p:sp>
        <p:nvSpPr>
          <p:cNvPr id="5" name="Freeform 5"/>
          <p:cNvSpPr/>
          <p:nvPr/>
        </p:nvSpPr>
        <p:spPr>
          <a:xfrm>
            <a:off x="1028700" y="2900328"/>
            <a:ext cx="685543" cy="725011"/>
          </a:xfrm>
          <a:custGeom>
            <a:avLst/>
            <a:gdLst/>
            <a:ahLst/>
            <a:cxnLst/>
            <a:rect l="l" t="t" r="r" b="b"/>
            <a:pathLst>
              <a:path w="685543" h="725011">
                <a:moveTo>
                  <a:pt x="0" y="0"/>
                </a:moveTo>
                <a:lnTo>
                  <a:pt x="685543" y="0"/>
                </a:lnTo>
                <a:lnTo>
                  <a:pt x="685543" y="725012"/>
                </a:lnTo>
                <a:lnTo>
                  <a:pt x="0" y="7250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1028700" y="3902093"/>
            <a:ext cx="685543" cy="725011"/>
          </a:xfrm>
          <a:custGeom>
            <a:avLst/>
            <a:gdLst/>
            <a:ahLst/>
            <a:cxnLst/>
            <a:rect l="l" t="t" r="r" b="b"/>
            <a:pathLst>
              <a:path w="685543" h="725011">
                <a:moveTo>
                  <a:pt x="0" y="0"/>
                </a:moveTo>
                <a:lnTo>
                  <a:pt x="685543" y="0"/>
                </a:lnTo>
                <a:lnTo>
                  <a:pt x="685543" y="725011"/>
                </a:lnTo>
                <a:lnTo>
                  <a:pt x="0" y="7250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028700" y="5036771"/>
            <a:ext cx="685543" cy="725011"/>
          </a:xfrm>
          <a:custGeom>
            <a:avLst/>
            <a:gdLst/>
            <a:ahLst/>
            <a:cxnLst/>
            <a:rect l="l" t="t" r="r" b="b"/>
            <a:pathLst>
              <a:path w="685543" h="725011">
                <a:moveTo>
                  <a:pt x="0" y="0"/>
                </a:moveTo>
                <a:lnTo>
                  <a:pt x="685543" y="0"/>
                </a:lnTo>
                <a:lnTo>
                  <a:pt x="685543" y="725011"/>
                </a:lnTo>
                <a:lnTo>
                  <a:pt x="0" y="7250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8" name="Freeform 8"/>
          <p:cNvSpPr/>
          <p:nvPr/>
        </p:nvSpPr>
        <p:spPr>
          <a:xfrm>
            <a:off x="1028700" y="6171357"/>
            <a:ext cx="685543" cy="725011"/>
          </a:xfrm>
          <a:custGeom>
            <a:avLst/>
            <a:gdLst/>
            <a:ahLst/>
            <a:cxnLst/>
            <a:rect l="l" t="t" r="r" b="b"/>
            <a:pathLst>
              <a:path w="685543" h="725011">
                <a:moveTo>
                  <a:pt x="0" y="0"/>
                </a:moveTo>
                <a:lnTo>
                  <a:pt x="685543" y="0"/>
                </a:lnTo>
                <a:lnTo>
                  <a:pt x="685543" y="725011"/>
                </a:lnTo>
                <a:lnTo>
                  <a:pt x="0" y="72501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9" name="Group 9"/>
          <p:cNvGrpSpPr/>
          <p:nvPr/>
        </p:nvGrpSpPr>
        <p:grpSpPr>
          <a:xfrm rot="0">
            <a:off x="9144000" y="4591984"/>
            <a:ext cx="3355289" cy="3158746"/>
            <a:chOff x="0" y="0"/>
            <a:chExt cx="598038" cy="563006"/>
          </a:xfrm>
        </p:grpSpPr>
        <p:sp>
          <p:nvSpPr>
            <p:cNvPr id="10" name="Freeform 10"/>
            <p:cNvSpPr/>
            <p:nvPr/>
          </p:nvSpPr>
          <p:spPr>
            <a:xfrm>
              <a:off x="0" y="0"/>
              <a:ext cx="598038" cy="563006"/>
            </a:xfrm>
            <a:custGeom>
              <a:avLst/>
              <a:gdLst/>
              <a:ahLst/>
              <a:cxnLst/>
              <a:rect l="l" t="t" r="r" b="b"/>
              <a:pathLst>
                <a:path w="598038" h="563006">
                  <a:moveTo>
                    <a:pt x="53070" y="0"/>
                  </a:moveTo>
                  <a:lnTo>
                    <a:pt x="544968" y="0"/>
                  </a:lnTo>
                  <a:cubicBezTo>
                    <a:pt x="574277" y="0"/>
                    <a:pt x="598038" y="23760"/>
                    <a:pt x="598038" y="53070"/>
                  </a:cubicBezTo>
                  <a:lnTo>
                    <a:pt x="598038" y="509937"/>
                  </a:lnTo>
                  <a:cubicBezTo>
                    <a:pt x="598038" y="524012"/>
                    <a:pt x="592446" y="537510"/>
                    <a:pt x="582494" y="547463"/>
                  </a:cubicBezTo>
                  <a:cubicBezTo>
                    <a:pt x="572541" y="557415"/>
                    <a:pt x="559043" y="563006"/>
                    <a:pt x="544968" y="563006"/>
                  </a:cubicBezTo>
                  <a:lnTo>
                    <a:pt x="53070" y="563006"/>
                  </a:lnTo>
                  <a:cubicBezTo>
                    <a:pt x="38995" y="563006"/>
                    <a:pt x="25496" y="557415"/>
                    <a:pt x="15544" y="547463"/>
                  </a:cubicBezTo>
                  <a:cubicBezTo>
                    <a:pt x="5591" y="537510"/>
                    <a:pt x="0" y="524012"/>
                    <a:pt x="0" y="509937"/>
                  </a:cubicBezTo>
                  <a:lnTo>
                    <a:pt x="0" y="53070"/>
                  </a:lnTo>
                  <a:cubicBezTo>
                    <a:pt x="0" y="38995"/>
                    <a:pt x="5591" y="25496"/>
                    <a:pt x="15544" y="15544"/>
                  </a:cubicBezTo>
                  <a:cubicBezTo>
                    <a:pt x="25496" y="5591"/>
                    <a:pt x="38995" y="0"/>
                    <a:pt x="53070" y="0"/>
                  </a:cubicBezTo>
                  <a:close/>
                </a:path>
              </a:pathLst>
            </a:custGeom>
            <a:blipFill>
              <a:blip r:embed="rId4"/>
              <a:stretch>
                <a:fillRect t="-20814" b="-20814"/>
              </a:stretch>
            </a:blipFill>
            <a:ln w="57150" cap="rnd">
              <a:solidFill>
                <a:srgbClr val="FFFFFF"/>
              </a:solidFill>
              <a:prstDash val="solid"/>
              <a:round/>
            </a:ln>
          </p:spPr>
        </p:sp>
      </p:grpSp>
      <p:grpSp>
        <p:nvGrpSpPr>
          <p:cNvPr id="11" name="Group 11"/>
          <p:cNvGrpSpPr/>
          <p:nvPr/>
        </p:nvGrpSpPr>
        <p:grpSpPr>
          <a:xfrm rot="0">
            <a:off x="14328975" y="4591984"/>
            <a:ext cx="3355289" cy="3158746"/>
            <a:chOff x="0" y="0"/>
            <a:chExt cx="598038" cy="563006"/>
          </a:xfrm>
        </p:grpSpPr>
        <p:sp>
          <p:nvSpPr>
            <p:cNvPr id="12" name="Freeform 12"/>
            <p:cNvSpPr/>
            <p:nvPr/>
          </p:nvSpPr>
          <p:spPr>
            <a:xfrm>
              <a:off x="0" y="0"/>
              <a:ext cx="598038" cy="563006"/>
            </a:xfrm>
            <a:custGeom>
              <a:avLst/>
              <a:gdLst/>
              <a:ahLst/>
              <a:cxnLst/>
              <a:rect l="l" t="t" r="r" b="b"/>
              <a:pathLst>
                <a:path w="598038" h="563006">
                  <a:moveTo>
                    <a:pt x="53070" y="0"/>
                  </a:moveTo>
                  <a:lnTo>
                    <a:pt x="544968" y="0"/>
                  </a:lnTo>
                  <a:cubicBezTo>
                    <a:pt x="574277" y="0"/>
                    <a:pt x="598038" y="23760"/>
                    <a:pt x="598038" y="53070"/>
                  </a:cubicBezTo>
                  <a:lnTo>
                    <a:pt x="598038" y="509937"/>
                  </a:lnTo>
                  <a:cubicBezTo>
                    <a:pt x="598038" y="524012"/>
                    <a:pt x="592446" y="537510"/>
                    <a:pt x="582494" y="547463"/>
                  </a:cubicBezTo>
                  <a:cubicBezTo>
                    <a:pt x="572541" y="557415"/>
                    <a:pt x="559043" y="563006"/>
                    <a:pt x="544968" y="563006"/>
                  </a:cubicBezTo>
                  <a:lnTo>
                    <a:pt x="53070" y="563006"/>
                  </a:lnTo>
                  <a:cubicBezTo>
                    <a:pt x="38995" y="563006"/>
                    <a:pt x="25496" y="557415"/>
                    <a:pt x="15544" y="547463"/>
                  </a:cubicBezTo>
                  <a:cubicBezTo>
                    <a:pt x="5591" y="537510"/>
                    <a:pt x="0" y="524012"/>
                    <a:pt x="0" y="509937"/>
                  </a:cubicBezTo>
                  <a:lnTo>
                    <a:pt x="0" y="53070"/>
                  </a:lnTo>
                  <a:cubicBezTo>
                    <a:pt x="0" y="38995"/>
                    <a:pt x="5591" y="25496"/>
                    <a:pt x="15544" y="15544"/>
                  </a:cubicBezTo>
                  <a:cubicBezTo>
                    <a:pt x="25496" y="5591"/>
                    <a:pt x="38995" y="0"/>
                    <a:pt x="53070" y="0"/>
                  </a:cubicBezTo>
                  <a:close/>
                </a:path>
              </a:pathLst>
            </a:custGeom>
            <a:blipFill>
              <a:blip r:embed="rId5"/>
              <a:stretch>
                <a:fillRect t="-29716" b="-29716"/>
              </a:stretch>
            </a:blipFill>
            <a:ln w="57150" cap="rnd">
              <a:solidFill>
                <a:srgbClr val="FFFFFF"/>
              </a:solidFill>
              <a:prstDash val="solid"/>
              <a:round/>
            </a:ln>
          </p:spPr>
        </p:sp>
      </p:grpSp>
      <p:grpSp>
        <p:nvGrpSpPr>
          <p:cNvPr id="13" name="Group 13"/>
          <p:cNvGrpSpPr/>
          <p:nvPr/>
        </p:nvGrpSpPr>
        <p:grpSpPr>
          <a:xfrm rot="0">
            <a:off x="14328975" y="466593"/>
            <a:ext cx="3355289" cy="3158746"/>
            <a:chOff x="0" y="0"/>
            <a:chExt cx="598038" cy="563006"/>
          </a:xfrm>
        </p:grpSpPr>
        <p:sp>
          <p:nvSpPr>
            <p:cNvPr id="14" name="Freeform 14"/>
            <p:cNvSpPr/>
            <p:nvPr/>
          </p:nvSpPr>
          <p:spPr>
            <a:xfrm>
              <a:off x="0" y="0"/>
              <a:ext cx="598038" cy="563006"/>
            </a:xfrm>
            <a:custGeom>
              <a:avLst/>
              <a:gdLst/>
              <a:ahLst/>
              <a:cxnLst/>
              <a:rect l="l" t="t" r="r" b="b"/>
              <a:pathLst>
                <a:path w="598038" h="563006">
                  <a:moveTo>
                    <a:pt x="53070" y="0"/>
                  </a:moveTo>
                  <a:lnTo>
                    <a:pt x="544968" y="0"/>
                  </a:lnTo>
                  <a:cubicBezTo>
                    <a:pt x="574277" y="0"/>
                    <a:pt x="598038" y="23760"/>
                    <a:pt x="598038" y="53070"/>
                  </a:cubicBezTo>
                  <a:lnTo>
                    <a:pt x="598038" y="509937"/>
                  </a:lnTo>
                  <a:cubicBezTo>
                    <a:pt x="598038" y="524012"/>
                    <a:pt x="592446" y="537510"/>
                    <a:pt x="582494" y="547463"/>
                  </a:cubicBezTo>
                  <a:cubicBezTo>
                    <a:pt x="572541" y="557415"/>
                    <a:pt x="559043" y="563006"/>
                    <a:pt x="544968" y="563006"/>
                  </a:cubicBezTo>
                  <a:lnTo>
                    <a:pt x="53070" y="563006"/>
                  </a:lnTo>
                  <a:cubicBezTo>
                    <a:pt x="38995" y="563006"/>
                    <a:pt x="25496" y="557415"/>
                    <a:pt x="15544" y="547463"/>
                  </a:cubicBezTo>
                  <a:cubicBezTo>
                    <a:pt x="5591" y="537510"/>
                    <a:pt x="0" y="524012"/>
                    <a:pt x="0" y="509937"/>
                  </a:cubicBezTo>
                  <a:lnTo>
                    <a:pt x="0" y="53070"/>
                  </a:lnTo>
                  <a:cubicBezTo>
                    <a:pt x="0" y="38995"/>
                    <a:pt x="5591" y="25496"/>
                    <a:pt x="15544" y="15544"/>
                  </a:cubicBezTo>
                  <a:cubicBezTo>
                    <a:pt x="25496" y="5591"/>
                    <a:pt x="38995" y="0"/>
                    <a:pt x="53070" y="0"/>
                  </a:cubicBezTo>
                  <a:close/>
                </a:path>
              </a:pathLst>
            </a:custGeom>
            <a:blipFill>
              <a:blip r:embed="rId6"/>
              <a:stretch>
                <a:fillRect t="-29604" b="-29604"/>
              </a:stretch>
            </a:blipFill>
            <a:ln w="57150" cap="rnd">
              <a:solidFill>
                <a:srgbClr val="FFFFFF"/>
              </a:solidFill>
              <a:prstDash val="solid"/>
              <a:round/>
            </a:ln>
          </p:spPr>
        </p:sp>
      </p:grpSp>
      <p:sp>
        <p:nvSpPr>
          <p:cNvPr id="15" name="Freeform 15"/>
          <p:cNvSpPr/>
          <p:nvPr/>
        </p:nvSpPr>
        <p:spPr>
          <a:xfrm>
            <a:off x="1129081" y="7172593"/>
            <a:ext cx="685543" cy="725011"/>
          </a:xfrm>
          <a:custGeom>
            <a:avLst/>
            <a:gdLst/>
            <a:ahLst/>
            <a:cxnLst/>
            <a:rect l="l" t="t" r="r" b="b"/>
            <a:pathLst>
              <a:path w="685543" h="725011">
                <a:moveTo>
                  <a:pt x="0" y="0"/>
                </a:moveTo>
                <a:lnTo>
                  <a:pt x="685544" y="0"/>
                </a:lnTo>
                <a:lnTo>
                  <a:pt x="685544" y="725012"/>
                </a:lnTo>
                <a:lnTo>
                  <a:pt x="0" y="7250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TextBox 16"/>
          <p:cNvSpPr txBox="1"/>
          <p:nvPr/>
        </p:nvSpPr>
        <p:spPr>
          <a:xfrm>
            <a:off x="1743403" y="1114425"/>
            <a:ext cx="7190156" cy="491884"/>
          </a:xfrm>
          <a:prstGeom prst="rect">
            <a:avLst/>
          </a:prstGeom>
        </p:spPr>
        <p:txBody>
          <a:bodyPr lIns="0" tIns="0" rIns="0" bIns="0" rtlCol="0" anchor="t">
            <a:spAutoFit/>
          </a:bodyPr>
          <a:lstStyle/>
          <a:p>
            <a:pPr algn="l">
              <a:lnSpc>
                <a:spcPts val="3680"/>
              </a:lnSpc>
            </a:pPr>
            <a:r>
              <a:rPr lang="en-US" sz="3795" b="1">
                <a:solidFill>
                  <a:srgbClr val="FFDE59"/>
                </a:solidFill>
                <a:latin typeface="Montserrat Bold" panose="00000800000000000000"/>
                <a:ea typeface="Montserrat Bold" panose="00000800000000000000"/>
                <a:cs typeface="Montserrat Bold" panose="00000800000000000000"/>
                <a:sym typeface="Montserrat Bold" panose="00000800000000000000"/>
              </a:rPr>
              <a:t>SIGNIFICANCE OF STUDY</a:t>
            </a:r>
            <a:endParaRPr lang="en-US" sz="379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7" name="TextBox 17"/>
          <p:cNvSpPr txBox="1"/>
          <p:nvPr/>
        </p:nvSpPr>
        <p:spPr>
          <a:xfrm>
            <a:off x="1613862" y="3224734"/>
            <a:ext cx="6372425" cy="4973808"/>
          </a:xfrm>
          <a:prstGeom prst="rect">
            <a:avLst/>
          </a:prstGeom>
        </p:spPr>
        <p:txBody>
          <a:bodyPr lIns="0" tIns="0" rIns="0" bIns="0" rtlCol="0" anchor="t">
            <a:spAutoFit/>
          </a:bodyPr>
          <a:lstStyle/>
          <a:p>
            <a:pPr marL="469265" lvl="1" indent="-234315" algn="just">
              <a:lnSpc>
                <a:spcPts val="3040"/>
              </a:lnSpc>
              <a:buFont typeface="Arial" panose="020B0604020202020204"/>
              <a:buChar char="•"/>
            </a:pPr>
            <a:r>
              <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rPr>
              <a:t>Empowers farmers with data-driven decisions for improved yield and reduced risk.</a:t>
            </a:r>
            <a:endPar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endParaRPr>
          </a:p>
          <a:p>
            <a:pPr marL="469265" lvl="1" indent="-234315" algn="just">
              <a:lnSpc>
                <a:spcPts val="3040"/>
              </a:lnSpc>
              <a:buFont typeface="Arial" panose="020B0604020202020204"/>
              <a:buChar char="•"/>
            </a:pPr>
            <a:r>
              <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rPr>
              <a:t>Provides predictive insights for better planning of planting, irrigation, and fertilizer use.</a:t>
            </a:r>
            <a:endPar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endParaRPr>
          </a:p>
          <a:p>
            <a:pPr marL="469265" lvl="1" indent="-234315" algn="just">
              <a:lnSpc>
                <a:spcPts val="3040"/>
              </a:lnSpc>
              <a:buFont typeface="Arial" panose="020B0604020202020204"/>
              <a:buChar char="•"/>
            </a:pPr>
            <a:r>
              <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rPr>
              <a:t>Supports policy and resource planning with reliable yield data.</a:t>
            </a:r>
            <a:endPar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endParaRPr>
          </a:p>
          <a:p>
            <a:pPr marL="469265" lvl="1" indent="-234315" algn="just">
              <a:lnSpc>
                <a:spcPts val="3040"/>
              </a:lnSpc>
              <a:buFont typeface="Arial" panose="020B0604020202020204"/>
              <a:buChar char="•"/>
            </a:pPr>
            <a:r>
              <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rPr>
              <a:t>Promotes food security and sustainable agriculture in Kenya.</a:t>
            </a:r>
            <a:endPar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endParaRPr>
          </a:p>
          <a:p>
            <a:pPr marL="469265" lvl="1" indent="-234315" algn="just">
              <a:lnSpc>
                <a:spcPts val="3040"/>
              </a:lnSpc>
              <a:buFont typeface="Arial" panose="020B0604020202020204"/>
              <a:buChar char="•"/>
            </a:pPr>
            <a:r>
              <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rPr>
              <a:t>Advances the adoption of machine learning in agricultural innovation.</a:t>
            </a:r>
            <a:endParaRPr lang="en-US" sz="2170" b="1">
              <a:solidFill>
                <a:srgbClr val="FFFFFF"/>
              </a:solidFill>
              <a:latin typeface="Montserrat Medium" panose="00000600000000000000"/>
              <a:ea typeface="Montserrat Medium" panose="00000600000000000000"/>
              <a:cs typeface="Montserrat Medium" panose="00000600000000000000"/>
              <a:sym typeface="Montserrat Medium" panose="00000600000000000000"/>
            </a:endParaRPr>
          </a:p>
          <a:p>
            <a:pPr algn="just">
              <a:lnSpc>
                <a:spcPts val="3040"/>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17509"/>
        </a:solidFill>
        <a:effectLst/>
      </p:bgPr>
    </p:bg>
    <p:spTree>
      <p:nvGrpSpPr>
        <p:cNvPr id="1" name=""/>
        <p:cNvGrpSpPr/>
        <p:nvPr/>
      </p:nvGrpSpPr>
      <p:grpSpPr>
        <a:xfrm>
          <a:off x="0" y="0"/>
          <a:ext cx="0" cy="0"/>
          <a:chOff x="0" y="0"/>
          <a:chExt cx="0" cy="0"/>
        </a:xfrm>
      </p:grpSpPr>
      <p:sp>
        <p:nvSpPr>
          <p:cNvPr id="2" name="Freeform 2"/>
          <p:cNvSpPr/>
          <p:nvPr/>
        </p:nvSpPr>
        <p:spPr>
          <a:xfrm>
            <a:off x="543920" y="516010"/>
            <a:ext cx="484780" cy="512690"/>
          </a:xfrm>
          <a:custGeom>
            <a:avLst/>
            <a:gdLst/>
            <a:ahLst/>
            <a:cxnLst/>
            <a:rect l="l" t="t" r="r" b="b"/>
            <a:pathLst>
              <a:path w="484780" h="512690">
                <a:moveTo>
                  <a:pt x="0" y="0"/>
                </a:moveTo>
                <a:lnTo>
                  <a:pt x="484780" y="0"/>
                </a:lnTo>
                <a:lnTo>
                  <a:pt x="484780" y="512690"/>
                </a:lnTo>
                <a:lnTo>
                  <a:pt x="0" y="51269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9492067" y="2659093"/>
            <a:ext cx="3073630" cy="6321411"/>
            <a:chOff x="0" y="0"/>
            <a:chExt cx="812800" cy="1671653"/>
          </a:xfrm>
        </p:grpSpPr>
        <p:sp>
          <p:nvSpPr>
            <p:cNvPr id="4" name="Freeform 4"/>
            <p:cNvSpPr/>
            <p:nvPr/>
          </p:nvSpPr>
          <p:spPr>
            <a:xfrm>
              <a:off x="0" y="0"/>
              <a:ext cx="812800" cy="1671653"/>
            </a:xfrm>
            <a:custGeom>
              <a:avLst/>
              <a:gdLst/>
              <a:ahLst/>
              <a:cxnLst/>
              <a:rect l="l" t="t" r="r" b="b"/>
              <a:pathLst>
                <a:path w="812800" h="1671653">
                  <a:moveTo>
                    <a:pt x="57933" y="0"/>
                  </a:moveTo>
                  <a:lnTo>
                    <a:pt x="754867" y="0"/>
                  </a:lnTo>
                  <a:cubicBezTo>
                    <a:pt x="786863" y="0"/>
                    <a:pt x="812800" y="25937"/>
                    <a:pt x="812800" y="57933"/>
                  </a:cubicBezTo>
                  <a:lnTo>
                    <a:pt x="812800" y="1613720"/>
                  </a:lnTo>
                  <a:cubicBezTo>
                    <a:pt x="812800" y="1645716"/>
                    <a:pt x="786863" y="1671653"/>
                    <a:pt x="754867" y="1671653"/>
                  </a:cubicBezTo>
                  <a:lnTo>
                    <a:pt x="57933" y="1671653"/>
                  </a:lnTo>
                  <a:cubicBezTo>
                    <a:pt x="25937" y="1671653"/>
                    <a:pt x="0" y="1645716"/>
                    <a:pt x="0" y="1613720"/>
                  </a:cubicBezTo>
                  <a:lnTo>
                    <a:pt x="0" y="57933"/>
                  </a:lnTo>
                  <a:cubicBezTo>
                    <a:pt x="0" y="25937"/>
                    <a:pt x="25937" y="0"/>
                    <a:pt x="57933" y="0"/>
                  </a:cubicBezTo>
                  <a:close/>
                </a:path>
              </a:pathLst>
            </a:custGeom>
            <a:blipFill>
              <a:blip r:embed="rId3"/>
              <a:stretch>
                <a:fillRect l="-104345" r="-104345"/>
              </a:stretch>
            </a:blipFill>
            <a:ln w="57150" cap="rnd">
              <a:solidFill>
                <a:srgbClr val="FFFFFF"/>
              </a:solidFill>
              <a:prstDash val="solid"/>
              <a:round/>
            </a:ln>
          </p:spPr>
        </p:sp>
      </p:grpSp>
      <p:sp>
        <p:nvSpPr>
          <p:cNvPr id="5" name="TextBox 5"/>
          <p:cNvSpPr txBox="1"/>
          <p:nvPr/>
        </p:nvSpPr>
        <p:spPr>
          <a:xfrm>
            <a:off x="1214242" y="538689"/>
            <a:ext cx="6113429" cy="619732"/>
          </a:xfrm>
          <a:prstGeom prst="rect">
            <a:avLst/>
          </a:prstGeom>
        </p:spPr>
        <p:txBody>
          <a:bodyPr lIns="0" tIns="0" rIns="0" bIns="0" rtlCol="0" anchor="t">
            <a:spAutoFit/>
          </a:bodyPr>
          <a:lstStyle/>
          <a:p>
            <a:pPr algn="l">
              <a:lnSpc>
                <a:spcPts val="4535"/>
              </a:lnSpc>
            </a:pPr>
            <a:r>
              <a:rPr lang="en-US" sz="5095" b="1">
                <a:solidFill>
                  <a:srgbClr val="FFDE59"/>
                </a:solidFill>
                <a:latin typeface="Montserrat Bold" panose="00000800000000000000"/>
                <a:ea typeface="Montserrat Bold" panose="00000800000000000000"/>
                <a:cs typeface="Montserrat Bold" panose="00000800000000000000"/>
                <a:sym typeface="Montserrat Bold" panose="00000800000000000000"/>
              </a:rPr>
              <a:t>METHODOLOGY</a:t>
            </a:r>
            <a:endParaRPr lang="en-US" sz="5095" b="1">
              <a:solidFill>
                <a:srgbClr val="FFDE59"/>
              </a:solidFill>
              <a:latin typeface="Montserrat Bold" panose="00000800000000000000"/>
              <a:ea typeface="Montserrat Bold" panose="00000800000000000000"/>
              <a:cs typeface="Montserrat Bold" panose="00000800000000000000"/>
              <a:sym typeface="Montserrat Bold" panose="00000800000000000000"/>
            </a:endParaRPr>
          </a:p>
        </p:txBody>
      </p:sp>
      <p:grpSp>
        <p:nvGrpSpPr>
          <p:cNvPr id="6" name="Group 6"/>
          <p:cNvGrpSpPr/>
          <p:nvPr/>
        </p:nvGrpSpPr>
        <p:grpSpPr>
          <a:xfrm rot="0">
            <a:off x="12913765" y="2659093"/>
            <a:ext cx="4830316" cy="6321411"/>
            <a:chOff x="0" y="0"/>
            <a:chExt cx="1277343" cy="1671653"/>
          </a:xfrm>
        </p:grpSpPr>
        <p:sp>
          <p:nvSpPr>
            <p:cNvPr id="7" name="Freeform 7"/>
            <p:cNvSpPr/>
            <p:nvPr/>
          </p:nvSpPr>
          <p:spPr>
            <a:xfrm>
              <a:off x="0" y="0"/>
              <a:ext cx="1277343" cy="1671653"/>
            </a:xfrm>
            <a:custGeom>
              <a:avLst/>
              <a:gdLst/>
              <a:ahLst/>
              <a:cxnLst/>
              <a:rect l="l" t="t" r="r" b="b"/>
              <a:pathLst>
                <a:path w="1277343" h="1671653">
                  <a:moveTo>
                    <a:pt x="36864" y="0"/>
                  </a:moveTo>
                  <a:lnTo>
                    <a:pt x="1240480" y="0"/>
                  </a:lnTo>
                  <a:cubicBezTo>
                    <a:pt x="1260839" y="0"/>
                    <a:pt x="1277343" y="16505"/>
                    <a:pt x="1277343" y="36864"/>
                  </a:cubicBezTo>
                  <a:lnTo>
                    <a:pt x="1277343" y="1634789"/>
                  </a:lnTo>
                  <a:cubicBezTo>
                    <a:pt x="1277343" y="1644566"/>
                    <a:pt x="1273459" y="1653942"/>
                    <a:pt x="1266546" y="1660856"/>
                  </a:cubicBezTo>
                  <a:cubicBezTo>
                    <a:pt x="1259633" y="1667769"/>
                    <a:pt x="1250256" y="1671653"/>
                    <a:pt x="1240480" y="1671653"/>
                  </a:cubicBezTo>
                  <a:lnTo>
                    <a:pt x="36864" y="1671653"/>
                  </a:lnTo>
                  <a:cubicBezTo>
                    <a:pt x="27087" y="1671653"/>
                    <a:pt x="17710" y="1667769"/>
                    <a:pt x="10797" y="1660856"/>
                  </a:cubicBezTo>
                  <a:cubicBezTo>
                    <a:pt x="3884" y="1653942"/>
                    <a:pt x="0" y="1644566"/>
                    <a:pt x="0" y="1634789"/>
                  </a:cubicBezTo>
                  <a:lnTo>
                    <a:pt x="0" y="36864"/>
                  </a:lnTo>
                  <a:cubicBezTo>
                    <a:pt x="0" y="27087"/>
                    <a:pt x="3884" y="17710"/>
                    <a:pt x="10797" y="10797"/>
                  </a:cubicBezTo>
                  <a:cubicBezTo>
                    <a:pt x="17710" y="3884"/>
                    <a:pt x="27087" y="0"/>
                    <a:pt x="36864" y="0"/>
                  </a:cubicBezTo>
                  <a:close/>
                </a:path>
              </a:pathLst>
            </a:custGeom>
            <a:blipFill>
              <a:blip r:embed="rId4"/>
              <a:stretch>
                <a:fillRect l="-48029" r="-48029"/>
              </a:stretch>
            </a:blipFill>
            <a:ln w="57150" cap="rnd">
              <a:solidFill>
                <a:srgbClr val="FFFFFF"/>
              </a:solidFill>
              <a:prstDash val="solid"/>
              <a:round/>
            </a:ln>
          </p:spPr>
        </p:sp>
      </p:grpSp>
      <p:sp>
        <p:nvSpPr>
          <p:cNvPr id="8" name="TextBox 8"/>
          <p:cNvSpPr txBox="1"/>
          <p:nvPr/>
        </p:nvSpPr>
        <p:spPr>
          <a:xfrm>
            <a:off x="0" y="1129665"/>
            <a:ext cx="15721965" cy="1292225"/>
          </a:xfrm>
          <a:prstGeom prst="rect">
            <a:avLst/>
          </a:prstGeom>
        </p:spPr>
        <p:txBody>
          <a:bodyPr wrap="square" lIns="0" tIns="0" rIns="0" bIns="0" rtlCol="0" anchor="t">
            <a:spAutoFit/>
          </a:bodyPr>
          <a:lstStyle/>
          <a:p>
            <a:pPr algn="ctr">
              <a:lnSpc>
                <a:spcPts val="2520"/>
              </a:lnSpc>
              <a:spcBef>
                <a:spcPct val="0"/>
              </a:spcBef>
            </a:pPr>
            <a:r>
              <a:rPr lang="en-US" sz="1800" b="1">
                <a:solidFill>
                  <a:srgbClr val="FFDE59"/>
                </a:solidFill>
                <a:latin typeface="Canva Sans Bold" panose="020B0803030501040103"/>
                <a:ea typeface="Canva Sans Bold" panose="020B0803030501040103"/>
                <a:cs typeface="Canva Sans Bold" panose="020B0803030501040103"/>
                <a:sym typeface="Canva Sans Bold" panose="020B0803030501040103"/>
              </a:rPr>
              <a:t>This study combines both research and system development methodologies to ensure the Crop Yield Prediction and Advisory System (CYPAS) is scientifically valid, technically sound, and practically useful.</a:t>
            </a:r>
            <a:endParaRPr lang="en-US" sz="18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520"/>
              </a:lnSpc>
              <a:spcBef>
                <a:spcPct val="0"/>
              </a:spcBef>
            </a:pPr>
            <a:r>
              <a:rPr lang="en-US" sz="1800" b="1">
                <a:solidFill>
                  <a:srgbClr val="FFDE59"/>
                </a:solidFill>
                <a:latin typeface="Canva Sans Bold" panose="020B0803030501040103"/>
                <a:ea typeface="Canva Sans Bold" panose="020B0803030501040103"/>
                <a:cs typeface="Canva Sans Bold" panose="020B0803030501040103"/>
                <a:sym typeface="Canva Sans Bold" panose="020B0803030501040103"/>
              </a:rPr>
              <a:t> The methodology is divided into two parts — Research Methodology (data and modeling process) and Development Methodology (system implementation process).</a:t>
            </a:r>
            <a:endParaRPr lang="en-US" sz="18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9" name="TextBox 9"/>
          <p:cNvSpPr txBox="1"/>
          <p:nvPr/>
        </p:nvSpPr>
        <p:spPr>
          <a:xfrm>
            <a:off x="179705" y="2331720"/>
            <a:ext cx="9302115" cy="3752215"/>
          </a:xfrm>
          <a:prstGeom prst="rect">
            <a:avLst/>
          </a:prstGeom>
        </p:spPr>
        <p:txBody>
          <a:bodyPr wrap="square" lIns="0" tIns="0" rIns="0" bIns="0" rtlCol="0" anchor="t">
            <a:spAutoFit/>
          </a:bodyPr>
          <a:lstStyle/>
          <a:p>
            <a:pPr algn="ctr">
              <a:lnSpc>
                <a:spcPts val="2660"/>
              </a:lnSpc>
              <a:spcBef>
                <a:spcPct val="0"/>
              </a:spcBef>
            </a:pPr>
            <a:r>
              <a:rPr lang="en-US" sz="1900" b="1" u="sng">
                <a:solidFill>
                  <a:srgbClr val="FFDE59"/>
                </a:solidFill>
                <a:latin typeface="Canva Sans Bold" panose="020B0803030501040103"/>
                <a:ea typeface="Canva Sans Bold" panose="020B0803030501040103"/>
                <a:cs typeface="Canva Sans Bold" panose="020B0803030501040103"/>
                <a:sym typeface="Canva Sans Bold" panose="020B0803030501040103"/>
              </a:rPr>
              <a:t>Research Methodology</a:t>
            </a:r>
            <a:endParaRPr lang="en-US" sz="1900" b="1" u="sng">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Approach: Quantitative and exploratory</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u="sng">
                <a:solidFill>
                  <a:srgbClr val="FFDE59"/>
                </a:solidFill>
                <a:latin typeface="Canva Sans Bold" panose="020B0803030501040103"/>
                <a:ea typeface="Canva Sans Bold" panose="020B0803030501040103"/>
                <a:cs typeface="Canva Sans Bold" panose="020B0803030501040103"/>
                <a:sym typeface="Canva Sans Bold" panose="020B0803030501040103"/>
              </a:rPr>
              <a:t>Cycle / Process:</a:t>
            </a:r>
            <a:endParaRPr lang="en-US" sz="1900" b="1" u="sng">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Data Collection – Gather data from FAO (yield), NASA POWER (weather), SoilGrids (soil)</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Data Cleaning &amp; Integration – Standardize and merge datasets</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Feature Engineering – Extract predictors (rainfall, NDVI, temperature)</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Model Training &amp; Evaluation – Apply Random Forest and XGBoost; test with R², RMSE, MAE</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Visualization &amp; Interpretation – Use graphs, charts, and heatmaps to show insights .</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
        <p:nvSpPr>
          <p:cNvPr id="10" name="TextBox 10"/>
          <p:cNvSpPr txBox="1"/>
          <p:nvPr/>
        </p:nvSpPr>
        <p:spPr>
          <a:xfrm>
            <a:off x="-1219200" y="6743700"/>
            <a:ext cx="11666220" cy="3723640"/>
          </a:xfrm>
          <a:prstGeom prst="rect">
            <a:avLst/>
          </a:prstGeom>
        </p:spPr>
        <p:txBody>
          <a:bodyPr lIns="0" tIns="0" rIns="0" bIns="0" rtlCol="0" anchor="t">
            <a:noAutofit/>
          </a:bodyPr>
          <a:lstStyle/>
          <a:p>
            <a:pPr algn="ctr">
              <a:lnSpc>
                <a:spcPts val="2660"/>
              </a:lnSpc>
              <a:spcBef>
                <a:spcPct val="0"/>
              </a:spcBef>
            </a:pPr>
            <a:r>
              <a:rPr lang="en-US" sz="1900" b="1" u="sng">
                <a:solidFill>
                  <a:srgbClr val="FFDE59"/>
                </a:solidFill>
                <a:latin typeface="Canva Sans Bold" panose="020B0803030501040103"/>
                <a:ea typeface="Canva Sans Bold" panose="020B0803030501040103"/>
                <a:cs typeface="Canva Sans Bold" panose="020B0803030501040103"/>
                <a:sym typeface="Canva Sans Bold" panose="020B0803030501040103"/>
              </a:rPr>
              <a:t>Development Methodology (Agile Approach)</a:t>
            </a:r>
            <a:endParaRPr lang="en-US" sz="1900" b="1" u="sng">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Approach: Agile — iterative, flexible, and user-focuse.</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u="sng">
                <a:solidFill>
                  <a:srgbClr val="FFDE59"/>
                </a:solidFill>
                <a:latin typeface="Canva Sans Bold" panose="020B0803030501040103"/>
                <a:ea typeface="Canva Sans Bold" panose="020B0803030501040103"/>
                <a:cs typeface="Canva Sans Bold" panose="020B0803030501040103"/>
                <a:sym typeface="Canva Sans Bold" panose="020B0803030501040103"/>
              </a:rPr>
              <a:t>Cycle / Process</a:t>
            </a: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Planning – Define user needs &amp; project scope</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Design – UI layout and data flow setup</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Implementation – Develop model and Streamlit interface</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Testing – Evaluate system functionality and accuracy</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Deployment – Launch web app and collect user feedback</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a:p>
            <a:pPr algn="ctr">
              <a:lnSpc>
                <a:spcPts val="2660"/>
              </a:lnSpc>
              <a:spcBef>
                <a:spcPct val="0"/>
              </a:spcBef>
            </a:pPr>
            <a:r>
              <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rPr>
              <a:t>Review &amp; Improvement – Adjust based on performance</a:t>
            </a:r>
            <a:endParaRPr lang="en-US" sz="1900" b="1">
              <a:solidFill>
                <a:srgbClr val="FFDE59"/>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8814</Words>
  <Application>WPS Presentation</Application>
  <PresentationFormat>On-screen Show (4:3)</PresentationFormat>
  <Paragraphs>276</Paragraphs>
  <Slides>13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Arial</vt:lpstr>
      <vt:lpstr>SimSun</vt:lpstr>
      <vt:lpstr>Wingdings</vt:lpstr>
      <vt:lpstr>Canva Sans Bold</vt:lpstr>
      <vt:lpstr>Poppins Bold</vt:lpstr>
      <vt:lpstr>Canva Sans</vt:lpstr>
      <vt:lpstr>Montserrat Bold</vt:lpstr>
      <vt:lpstr>Montserrat Medium</vt:lpstr>
      <vt:lpstr>Arial</vt:lpstr>
      <vt:lpstr>Montserrat</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c:title>
  <dc:creator/>
  <cp:lastModifiedBy>NJOROGE HALDLINE MUKAMI</cp:lastModifiedBy>
  <cp:revision>2</cp:revision>
  <dcterms:created xsi:type="dcterms:W3CDTF">2006-08-16T00:00:00Z</dcterms:created>
  <dcterms:modified xsi:type="dcterms:W3CDTF">2025-10-19T18:47:03Z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6DB35B5538E244F89AD603423D97D908_13</vt:lpwstr>
  </property>
  <property fmtid="{D5CDD505-2E9C-101B-9397-08002B2CF9AE}" pid="3" name="KSOProductBuildVer">
    <vt:lpwstr>1033-12.2.0.21931</vt:lpwstr>
  </property>
</Properties>
</file>